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5"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 id="279" r:id="rId28"/>
    <p:sldId id="280" r:id="rId29"/>
    <p:sldId id="281" r:id="rId30"/>
    <p:sldId id="282" r:id="rId31"/>
    <p:sldId id="283" r:id="rId32"/>
    <p:sldId id="284" r:id="rId33"/>
    <p:sldId id="285" r:id="rId34"/>
    <p:sldId id="286" r:id="rId35"/>
    <p:sldId id="287" r:id="rId36"/>
    <p:sldId id="288" r:id="rId37"/>
    <p:sldId id="289" r:id="rId3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8" Type="http://schemas.openxmlformats.org/officeDocument/2006/relationships/slide" Target="slides/slide24.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slide" Target="slides/slide25.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slide" Target="slides/slide27.xml"/><Relationship Id="rId30" Type="http://schemas.openxmlformats.org/officeDocument/2006/relationships/slide" Target="slides/slide26.xml"/><Relationship Id="rId11" Type="http://schemas.openxmlformats.org/officeDocument/2006/relationships/slide" Target="slides/slide7.xml"/><Relationship Id="rId33" Type="http://schemas.openxmlformats.org/officeDocument/2006/relationships/slide" Target="slides/slide29.xml"/><Relationship Id="rId10" Type="http://schemas.openxmlformats.org/officeDocument/2006/relationships/slide" Target="slides/slide6.xml"/><Relationship Id="rId32" Type="http://schemas.openxmlformats.org/officeDocument/2006/relationships/slide" Target="slides/slide28.xml"/><Relationship Id="rId13" Type="http://schemas.openxmlformats.org/officeDocument/2006/relationships/slide" Target="slides/slide9.xml"/><Relationship Id="rId35" Type="http://schemas.openxmlformats.org/officeDocument/2006/relationships/slide" Target="slides/slide31.xml"/><Relationship Id="rId12" Type="http://schemas.openxmlformats.org/officeDocument/2006/relationships/slide" Target="slides/slide8.xml"/><Relationship Id="rId34" Type="http://schemas.openxmlformats.org/officeDocument/2006/relationships/slide" Target="slides/slide30.xml"/><Relationship Id="rId15" Type="http://schemas.openxmlformats.org/officeDocument/2006/relationships/slide" Target="slides/slide11.xml"/><Relationship Id="rId37" Type="http://schemas.openxmlformats.org/officeDocument/2006/relationships/slide" Target="slides/slide33.xml"/><Relationship Id="rId14" Type="http://schemas.openxmlformats.org/officeDocument/2006/relationships/slide" Target="slides/slide10.xml"/><Relationship Id="rId36" Type="http://schemas.openxmlformats.org/officeDocument/2006/relationships/slide" Target="slides/slide32.xml"/><Relationship Id="rId17" Type="http://schemas.openxmlformats.org/officeDocument/2006/relationships/slide" Target="slides/slide13.xml"/><Relationship Id="rId16" Type="http://schemas.openxmlformats.org/officeDocument/2006/relationships/slide" Target="slides/slide12.xml"/><Relationship Id="rId38" Type="http://schemas.openxmlformats.org/officeDocument/2006/relationships/slide" Target="slides/slide34.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 name="Shape 33"/>
        <p:cNvGrpSpPr/>
        <p:nvPr/>
      </p:nvGrpSpPr>
      <p:grpSpPr>
        <a:xfrm>
          <a:off x="0" y="0"/>
          <a:ext cx="0" cy="0"/>
          <a:chOff x="0" y="0"/>
          <a:chExt cx="0" cy="0"/>
        </a:xfrm>
      </p:grpSpPr>
      <p:sp>
        <p:nvSpPr>
          <p:cNvPr id="34" name="Google Shape;34;g46b429e30_0110: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5" name="Google Shape;35;g46b429e30_0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9bb485871_0_0: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9bb48587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53a81b8ca_0104: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53a81b8ca_01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53a81b8ca_099: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53a81b8ca_0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13 minutes of a rant</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53a81b8ca_02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53a81b8ca_0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51522f798f_0_1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51522f798f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51522f798f_0_114: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66" name="Google Shape;266;g51522f798f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51522f798f_0_6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51522f798f_0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51522f798f_0_73: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51522f798f_0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51522f798f_0_78: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51522f798f_0_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51522f798f_0_83: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51522f798f_0_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 name="Shape 39"/>
        <p:cNvGrpSpPr/>
        <p:nvPr/>
      </p:nvGrpSpPr>
      <p:grpSpPr>
        <a:xfrm>
          <a:off x="0" y="0"/>
          <a:ext cx="0" cy="0"/>
          <a:chOff x="0" y="0"/>
          <a:chExt cx="0" cy="0"/>
        </a:xfrm>
      </p:grpSpPr>
      <p:sp>
        <p:nvSpPr>
          <p:cNvPr id="40" name="Google Shape;40;g409413421_063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1" name="Google Shape;41;g409413421_06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6" name="Shape 296"/>
        <p:cNvGrpSpPr/>
        <p:nvPr/>
      </p:nvGrpSpPr>
      <p:grpSpPr>
        <a:xfrm>
          <a:off x="0" y="0"/>
          <a:ext cx="0" cy="0"/>
          <a:chOff x="0" y="0"/>
          <a:chExt cx="0" cy="0"/>
        </a:xfrm>
      </p:grpSpPr>
      <p:sp>
        <p:nvSpPr>
          <p:cNvPr id="297" name="Google Shape;297;g51522f798f_0_89: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298" name="Google Shape;298;g51522f798f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51522f798f_0_198: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51522f798f_0_19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8" name="Shape 308"/>
        <p:cNvGrpSpPr/>
        <p:nvPr/>
      </p:nvGrpSpPr>
      <p:grpSpPr>
        <a:xfrm>
          <a:off x="0" y="0"/>
          <a:ext cx="0" cy="0"/>
          <a:chOff x="0" y="0"/>
          <a:chExt cx="0" cy="0"/>
        </a:xfrm>
      </p:grpSpPr>
      <p:sp>
        <p:nvSpPr>
          <p:cNvPr id="309" name="Google Shape;309;g51522f798f_0_18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0" name="Google Shape;310;g51522f798f_0_1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6" name="Shape 316"/>
        <p:cNvGrpSpPr/>
        <p:nvPr/>
      </p:nvGrpSpPr>
      <p:grpSpPr>
        <a:xfrm>
          <a:off x="0" y="0"/>
          <a:ext cx="0" cy="0"/>
          <a:chOff x="0" y="0"/>
          <a:chExt cx="0" cy="0"/>
        </a:xfrm>
      </p:grpSpPr>
      <p:sp>
        <p:nvSpPr>
          <p:cNvPr id="317" name="Google Shape;317;g1f266a1b94_0_14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1f266a1b94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Josh: Does this seem surprising?</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2" name="Shape 322"/>
        <p:cNvGrpSpPr/>
        <p:nvPr/>
      </p:nvGrpSpPr>
      <p:grpSpPr>
        <a:xfrm>
          <a:off x="0" y="0"/>
          <a:ext cx="0" cy="0"/>
          <a:chOff x="0" y="0"/>
          <a:chExt cx="0" cy="0"/>
        </a:xfrm>
      </p:grpSpPr>
      <p:sp>
        <p:nvSpPr>
          <p:cNvPr id="323" name="Google Shape;323;g51522f798f_0_203: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24" name="Google Shape;324;g51522f798f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8" name="Shape 328"/>
        <p:cNvGrpSpPr/>
        <p:nvPr/>
      </p:nvGrpSpPr>
      <p:grpSpPr>
        <a:xfrm>
          <a:off x="0" y="0"/>
          <a:ext cx="0" cy="0"/>
          <a:chOff x="0" y="0"/>
          <a:chExt cx="0" cy="0"/>
        </a:xfrm>
      </p:grpSpPr>
      <p:sp>
        <p:nvSpPr>
          <p:cNvPr id="329" name="Google Shape;329;gaf4bcf7bcb_2_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0" name="Google Shape;330;gaf4bcf7bcb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g1f266a1b94_0_68: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36" name="Google Shape;336;g1f266a1b94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9" name="Shape 339"/>
        <p:cNvGrpSpPr/>
        <p:nvPr/>
      </p:nvGrpSpPr>
      <p:grpSpPr>
        <a:xfrm>
          <a:off x="0" y="0"/>
          <a:ext cx="0" cy="0"/>
          <a:chOff x="0" y="0"/>
          <a:chExt cx="0" cy="0"/>
        </a:xfrm>
      </p:grpSpPr>
      <p:sp>
        <p:nvSpPr>
          <p:cNvPr id="340" name="Google Shape;340;g53a81b8ca_069: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1" name="Google Shape;341;g53a81b8ca_0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51522f798f_0_126: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51522f798f_0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2" name="Shape 362"/>
        <p:cNvGrpSpPr/>
        <p:nvPr/>
      </p:nvGrpSpPr>
      <p:grpSpPr>
        <a:xfrm>
          <a:off x="0" y="0"/>
          <a:ext cx="0" cy="0"/>
          <a:chOff x="0" y="0"/>
          <a:chExt cx="0" cy="0"/>
        </a:xfrm>
      </p:grpSpPr>
      <p:sp>
        <p:nvSpPr>
          <p:cNvPr id="363" name="Google Shape;363;g51522f798f_0_9: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64" name="Google Shape;364;g51522f798f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 name="Shape 46"/>
        <p:cNvGrpSpPr/>
        <p:nvPr/>
      </p:nvGrpSpPr>
      <p:grpSpPr>
        <a:xfrm>
          <a:off x="0" y="0"/>
          <a:ext cx="0" cy="0"/>
          <a:chOff x="0" y="0"/>
          <a:chExt cx="0" cy="0"/>
        </a:xfrm>
      </p:grpSpPr>
      <p:sp>
        <p:nvSpPr>
          <p:cNvPr id="47" name="Google Shape;47;g12def7ea8b_0_13: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48" name="Google Shape;48;g12def7ea8b_0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8" name="Shape 368"/>
        <p:cNvGrpSpPr/>
        <p:nvPr/>
      </p:nvGrpSpPr>
      <p:grpSpPr>
        <a:xfrm>
          <a:off x="0" y="0"/>
          <a:ext cx="0" cy="0"/>
          <a:chOff x="0" y="0"/>
          <a:chExt cx="0" cy="0"/>
        </a:xfrm>
      </p:grpSpPr>
      <p:sp>
        <p:nvSpPr>
          <p:cNvPr id="369" name="Google Shape;369;g51522f798f_0_280: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0" name="Google Shape;370;g51522f798f_0_2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51522f798f_0_27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51522f798f_0_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9" name="Shape 379"/>
        <p:cNvGrpSpPr/>
        <p:nvPr/>
      </p:nvGrpSpPr>
      <p:grpSpPr>
        <a:xfrm>
          <a:off x="0" y="0"/>
          <a:ext cx="0" cy="0"/>
          <a:chOff x="0" y="0"/>
          <a:chExt cx="0" cy="0"/>
        </a:xfrm>
      </p:grpSpPr>
      <p:sp>
        <p:nvSpPr>
          <p:cNvPr id="380" name="Google Shape;380;gaf4bcf7bcb_0_4: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1" name="Google Shape;381;gaf4bcf7bcb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6" name="Shape 386"/>
        <p:cNvGrpSpPr/>
        <p:nvPr/>
      </p:nvGrpSpPr>
      <p:grpSpPr>
        <a:xfrm>
          <a:off x="0" y="0"/>
          <a:ext cx="0" cy="0"/>
          <a:chOff x="0" y="0"/>
          <a:chExt cx="0" cy="0"/>
        </a:xfrm>
      </p:grpSpPr>
      <p:sp>
        <p:nvSpPr>
          <p:cNvPr id="387" name="Google Shape;387;gaf4bcf7bcb_2_0: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88" name="Google Shape;388;gaf4bcf7bcb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1f266a1b94_0_37: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394" name="Google Shape;394;g1f266a1b94_0_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 name="Shape 53"/>
        <p:cNvGrpSpPr/>
        <p:nvPr/>
      </p:nvGrpSpPr>
      <p:grpSpPr>
        <a:xfrm>
          <a:off x="0" y="0"/>
          <a:ext cx="0" cy="0"/>
          <a:chOff x="0" y="0"/>
          <a:chExt cx="0" cy="0"/>
        </a:xfrm>
      </p:grpSpPr>
      <p:sp>
        <p:nvSpPr>
          <p:cNvPr id="54" name="Google Shape;54;g9bb485871_0_162: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55" name="Google Shape;55;g9bb485871_0_1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9bb485871_0_174: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9bb485871_0_1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9bb485871_0_184: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9bb485871_0_1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9bba59367_0_0: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9bba5936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9bd0cde23_0_38: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9bd0cde23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Write out code that inserts into a tree, for example. How find 5th largest, that sort of thing.</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9bb485871_0_105:notes"/>
          <p:cNvSpPr/>
          <p:nvPr>
            <p:ph idx="2" type="sldImg"/>
          </p:nvPr>
        </p:nvSpPr>
        <p:spPr>
          <a:xfrm>
            <a:off x="381187"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9bb485871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0" name="Shape 10"/>
        <p:cNvGrpSpPr/>
        <p:nvPr/>
      </p:nvGrpSpPr>
      <p:grpSpPr>
        <a:xfrm>
          <a:off x="0" y="0"/>
          <a:ext cx="0" cy="0"/>
          <a:chOff x="0" y="0"/>
          <a:chExt cx="0" cy="0"/>
        </a:xfrm>
      </p:grpSpPr>
      <p:sp>
        <p:nvSpPr>
          <p:cNvPr id="11" name="Google Shape;11;p2"/>
          <p:cNvSpPr txBox="1"/>
          <p:nvPr>
            <p:ph type="ctrTitle"/>
          </p:nvPr>
        </p:nvSpPr>
        <p:spPr>
          <a:xfrm>
            <a:off x="211425" y="1941275"/>
            <a:ext cx="5206200" cy="7848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rgbClr val="BE0712"/>
              </a:buClr>
              <a:buSzPts val="3200"/>
              <a:buFont typeface="Calibri"/>
              <a:buNone/>
              <a:defRPr b="1" i="0" sz="3200" u="none" cap="none" strike="noStrike">
                <a:solidFill>
                  <a:srgbClr val="BE0712"/>
                </a:solidFill>
                <a:latin typeface="Calibri"/>
                <a:ea typeface="Calibri"/>
                <a:cs typeface="Calibri"/>
                <a:sym typeface="Calibri"/>
              </a:defRPr>
            </a:lvl1pPr>
            <a:lvl2pPr lvl="1" rtl="0">
              <a:spcBef>
                <a:spcPts val="0"/>
              </a:spcBef>
              <a:spcAft>
                <a:spcPts val="0"/>
              </a:spcAft>
              <a:buClr>
                <a:schemeClr val="dk1"/>
              </a:buClr>
              <a:buSzPts val="3200"/>
              <a:buFont typeface="Arial"/>
              <a:buNone/>
              <a:defRPr b="1" i="0" sz="3200" u="none" cap="none" strike="noStrike">
                <a:solidFill>
                  <a:schemeClr val="dk1"/>
                </a:solidFill>
                <a:latin typeface="Arial"/>
                <a:ea typeface="Arial"/>
                <a:cs typeface="Arial"/>
                <a:sym typeface="Arial"/>
              </a:defRPr>
            </a:lvl2pPr>
            <a:lvl3pPr lvl="2" rtl="0">
              <a:spcBef>
                <a:spcPts val="0"/>
              </a:spcBef>
              <a:spcAft>
                <a:spcPts val="0"/>
              </a:spcAft>
              <a:buClr>
                <a:schemeClr val="dk1"/>
              </a:buClr>
              <a:buSzPts val="3200"/>
              <a:buFont typeface="Arial"/>
              <a:buNone/>
              <a:defRPr b="1" i="0" sz="3200" u="none" cap="none" strike="noStrike">
                <a:solidFill>
                  <a:schemeClr val="dk1"/>
                </a:solidFill>
                <a:latin typeface="Arial"/>
                <a:ea typeface="Arial"/>
                <a:cs typeface="Arial"/>
                <a:sym typeface="Arial"/>
              </a:defRPr>
            </a:lvl3pPr>
            <a:lvl4pPr lvl="3" rtl="0">
              <a:spcBef>
                <a:spcPts val="0"/>
              </a:spcBef>
              <a:spcAft>
                <a:spcPts val="0"/>
              </a:spcAft>
              <a:buClr>
                <a:schemeClr val="dk1"/>
              </a:buClr>
              <a:buSzPts val="3200"/>
              <a:buFont typeface="Arial"/>
              <a:buNone/>
              <a:defRPr b="1" i="0" sz="3200" u="none" cap="none" strike="noStrike">
                <a:solidFill>
                  <a:schemeClr val="dk1"/>
                </a:solidFill>
                <a:latin typeface="Arial"/>
                <a:ea typeface="Arial"/>
                <a:cs typeface="Arial"/>
                <a:sym typeface="Arial"/>
              </a:defRPr>
            </a:lvl4pPr>
            <a:lvl5pPr lvl="4" rtl="0">
              <a:spcBef>
                <a:spcPts val="0"/>
              </a:spcBef>
              <a:spcAft>
                <a:spcPts val="0"/>
              </a:spcAft>
              <a:buClr>
                <a:schemeClr val="dk1"/>
              </a:buClr>
              <a:buSzPts val="3200"/>
              <a:buFont typeface="Arial"/>
              <a:buNone/>
              <a:defRPr b="1" i="0" sz="3200" u="none" cap="none" strike="noStrike">
                <a:solidFill>
                  <a:schemeClr val="dk1"/>
                </a:solidFill>
                <a:latin typeface="Arial"/>
                <a:ea typeface="Arial"/>
                <a:cs typeface="Arial"/>
                <a:sym typeface="Arial"/>
              </a:defRPr>
            </a:lvl5pPr>
            <a:lvl6pPr lvl="5" rtl="0">
              <a:spcBef>
                <a:spcPts val="0"/>
              </a:spcBef>
              <a:spcAft>
                <a:spcPts val="0"/>
              </a:spcAft>
              <a:buClr>
                <a:schemeClr val="dk1"/>
              </a:buClr>
              <a:buSzPts val="3200"/>
              <a:buFont typeface="Arial"/>
              <a:buNone/>
              <a:defRPr b="1" i="0" sz="3200" u="none" cap="none" strike="noStrike">
                <a:solidFill>
                  <a:schemeClr val="dk1"/>
                </a:solidFill>
                <a:latin typeface="Arial"/>
                <a:ea typeface="Arial"/>
                <a:cs typeface="Arial"/>
                <a:sym typeface="Arial"/>
              </a:defRPr>
            </a:lvl6pPr>
            <a:lvl7pPr lvl="6" rtl="0">
              <a:spcBef>
                <a:spcPts val="0"/>
              </a:spcBef>
              <a:spcAft>
                <a:spcPts val="0"/>
              </a:spcAft>
              <a:buClr>
                <a:schemeClr val="dk1"/>
              </a:buClr>
              <a:buSzPts val="3200"/>
              <a:buFont typeface="Arial"/>
              <a:buNone/>
              <a:defRPr b="1" i="0" sz="3200" u="none" cap="none" strike="noStrike">
                <a:solidFill>
                  <a:schemeClr val="dk1"/>
                </a:solidFill>
                <a:latin typeface="Arial"/>
                <a:ea typeface="Arial"/>
                <a:cs typeface="Arial"/>
                <a:sym typeface="Arial"/>
              </a:defRPr>
            </a:lvl7pPr>
            <a:lvl8pPr lvl="7" rtl="0">
              <a:spcBef>
                <a:spcPts val="0"/>
              </a:spcBef>
              <a:spcAft>
                <a:spcPts val="0"/>
              </a:spcAft>
              <a:buClr>
                <a:schemeClr val="dk1"/>
              </a:buClr>
              <a:buSzPts val="3200"/>
              <a:buFont typeface="Arial"/>
              <a:buNone/>
              <a:defRPr b="1" i="0" sz="3200" u="none" cap="none" strike="noStrike">
                <a:solidFill>
                  <a:schemeClr val="dk1"/>
                </a:solidFill>
                <a:latin typeface="Arial"/>
                <a:ea typeface="Arial"/>
                <a:cs typeface="Arial"/>
                <a:sym typeface="Arial"/>
              </a:defRPr>
            </a:lvl8pPr>
            <a:lvl9pPr lvl="8" rtl="0">
              <a:spcBef>
                <a:spcPts val="0"/>
              </a:spcBef>
              <a:spcAft>
                <a:spcPts val="0"/>
              </a:spcAft>
              <a:buClr>
                <a:schemeClr val="dk1"/>
              </a:buClr>
              <a:buSzPts val="3200"/>
              <a:buFont typeface="Arial"/>
              <a:buNone/>
              <a:defRPr b="1" i="0" sz="3200" u="none" cap="none" strike="noStrike">
                <a:solidFill>
                  <a:schemeClr val="dk1"/>
                </a:solidFill>
                <a:latin typeface="Arial"/>
                <a:ea typeface="Arial"/>
                <a:cs typeface="Arial"/>
                <a:sym typeface="Arial"/>
              </a:defRPr>
            </a:lvl9pPr>
          </a:lstStyle>
          <a:p/>
        </p:txBody>
      </p:sp>
      <p:sp>
        <p:nvSpPr>
          <p:cNvPr id="12" name="Google Shape;12;p2"/>
          <p:cNvSpPr txBox="1"/>
          <p:nvPr>
            <p:ph idx="1" type="subTitle"/>
          </p:nvPr>
        </p:nvSpPr>
        <p:spPr>
          <a:xfrm>
            <a:off x="161925" y="2612325"/>
            <a:ext cx="5380800" cy="784800"/>
          </a:xfrm>
          <a:prstGeom prst="rect">
            <a:avLst/>
          </a:prstGeom>
          <a:noFill/>
          <a:ln>
            <a:noFill/>
          </a:ln>
        </p:spPr>
        <p:txBody>
          <a:bodyPr anchorCtr="0" anchor="t" bIns="91425" lIns="91425" spcFirstLastPara="1" rIns="91425" wrap="square" tIns="91425">
            <a:noAutofit/>
          </a:bodyPr>
          <a:lstStyle>
            <a:lvl1pPr lvl="0" rtl="0">
              <a:lnSpc>
                <a:spcPct val="100000"/>
              </a:lnSpc>
              <a:spcBef>
                <a:spcPts val="0"/>
              </a:spcBef>
              <a:spcAft>
                <a:spcPts val="0"/>
              </a:spcAft>
              <a:buClr>
                <a:schemeClr val="dk2"/>
              </a:buClr>
              <a:buSzPts val="2400"/>
              <a:buFont typeface="Calibri"/>
              <a:buNone/>
              <a:defRPr b="0" i="0" sz="2400" u="none" cap="none" strike="noStrike">
                <a:solidFill>
                  <a:schemeClr val="dk2"/>
                </a:solidFill>
                <a:latin typeface="Calibri"/>
                <a:ea typeface="Calibri"/>
                <a:cs typeface="Calibri"/>
                <a:sym typeface="Calibri"/>
              </a:defRPr>
            </a:lvl1pPr>
            <a:lvl2pPr lvl="1" rtl="0">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2pPr>
            <a:lvl3pPr lvl="2" rtl="0">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3pPr>
            <a:lvl4pPr lvl="3" rtl="0">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4pPr>
            <a:lvl5pPr lvl="4" rtl="0">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5pPr>
            <a:lvl6pPr lvl="5" rtl="0">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6pPr>
            <a:lvl7pPr lvl="6" rtl="0">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7pPr>
            <a:lvl8pPr lvl="7" rtl="0">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8pPr>
            <a:lvl9pPr lvl="8" rtl="0">
              <a:lnSpc>
                <a:spcPct val="100000"/>
              </a:lnSpc>
              <a:spcBef>
                <a:spcPts val="0"/>
              </a:spcBef>
              <a:spcAft>
                <a:spcPts val="0"/>
              </a:spcAft>
              <a:buClr>
                <a:schemeClr val="dk2"/>
              </a:buClr>
              <a:buSzPts val="3000"/>
              <a:buFont typeface="Arial"/>
              <a:buNone/>
              <a:defRPr b="0" i="0" sz="3000" u="none" cap="none" strike="noStrike">
                <a:solidFill>
                  <a:schemeClr val="dk2"/>
                </a:solidFill>
                <a:latin typeface="Arial"/>
                <a:ea typeface="Arial"/>
                <a:cs typeface="Arial"/>
                <a:sym typeface="Arial"/>
              </a:defRPr>
            </a:lvl9pPr>
          </a:lstStyle>
          <a:p/>
        </p:txBody>
      </p:sp>
      <p:cxnSp>
        <p:nvCxnSpPr>
          <p:cNvPr id="13" name="Google Shape;13;p2"/>
          <p:cNvCxnSpPr/>
          <p:nvPr/>
        </p:nvCxnSpPr>
        <p:spPr>
          <a:xfrm>
            <a:off x="290700" y="2669200"/>
            <a:ext cx="8443800" cy="0"/>
          </a:xfrm>
          <a:prstGeom prst="straightConnector1">
            <a:avLst/>
          </a:prstGeom>
          <a:noFill/>
          <a:ln cap="flat" cmpd="sng" w="19050">
            <a:solidFill>
              <a:srgbClr val="1072BD"/>
            </a:solidFill>
            <a:prstDash val="dot"/>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4" name="Shape 14"/>
        <p:cNvGrpSpPr/>
        <p:nvPr/>
      </p:nvGrpSpPr>
      <p:grpSpPr>
        <a:xfrm>
          <a:off x="0" y="0"/>
          <a:ext cx="0" cy="0"/>
          <a:chOff x="0" y="0"/>
          <a:chExt cx="0" cy="0"/>
        </a:xfrm>
      </p:grpSpPr>
      <p:sp>
        <p:nvSpPr>
          <p:cNvPr id="15" name="Google Shape;15;p3"/>
          <p:cNvSpPr txBox="1"/>
          <p:nvPr>
            <p:ph type="title"/>
          </p:nvPr>
        </p:nvSpPr>
        <p:spPr>
          <a:xfrm>
            <a:off x="166800" y="92501"/>
            <a:ext cx="8229600" cy="4953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Clr>
                <a:srgbClr val="BE0712"/>
              </a:buClr>
              <a:buSzPts val="2400"/>
              <a:buFont typeface="Calibri"/>
              <a:buNone/>
              <a:defRPr b="1" sz="2400">
                <a:solidFill>
                  <a:srgbClr val="BE0712"/>
                </a:solidFill>
                <a:latin typeface="Calibri"/>
                <a:ea typeface="Calibri"/>
                <a:cs typeface="Calibri"/>
                <a:sym typeface="Calibri"/>
              </a:defRPr>
            </a:lvl1pPr>
            <a:lvl2pPr lvl="1" rtl="0" algn="l">
              <a:spcBef>
                <a:spcPts val="0"/>
              </a:spcBef>
              <a:spcAft>
                <a:spcPts val="0"/>
              </a:spcAft>
              <a:buSzPts val="3600"/>
              <a:buFont typeface="Arial"/>
              <a:buNone/>
              <a:defRPr b="1" sz="3600">
                <a:solidFill>
                  <a:schemeClr val="dk1"/>
                </a:solidFill>
                <a:latin typeface="Arial"/>
                <a:ea typeface="Arial"/>
                <a:cs typeface="Arial"/>
                <a:sym typeface="Arial"/>
              </a:defRPr>
            </a:lvl2pPr>
            <a:lvl3pPr lvl="2" rtl="0" algn="l">
              <a:spcBef>
                <a:spcPts val="0"/>
              </a:spcBef>
              <a:spcAft>
                <a:spcPts val="0"/>
              </a:spcAft>
              <a:buSzPts val="3600"/>
              <a:buFont typeface="Arial"/>
              <a:buNone/>
              <a:defRPr b="1" sz="3600">
                <a:solidFill>
                  <a:schemeClr val="dk1"/>
                </a:solidFill>
                <a:latin typeface="Arial"/>
                <a:ea typeface="Arial"/>
                <a:cs typeface="Arial"/>
                <a:sym typeface="Arial"/>
              </a:defRPr>
            </a:lvl3pPr>
            <a:lvl4pPr lvl="3" rtl="0" algn="l">
              <a:spcBef>
                <a:spcPts val="0"/>
              </a:spcBef>
              <a:spcAft>
                <a:spcPts val="0"/>
              </a:spcAft>
              <a:buSzPts val="3600"/>
              <a:buFont typeface="Arial"/>
              <a:buNone/>
              <a:defRPr b="1" sz="3600">
                <a:solidFill>
                  <a:schemeClr val="dk1"/>
                </a:solidFill>
                <a:latin typeface="Arial"/>
                <a:ea typeface="Arial"/>
                <a:cs typeface="Arial"/>
                <a:sym typeface="Arial"/>
              </a:defRPr>
            </a:lvl4pPr>
            <a:lvl5pPr lvl="4" rtl="0" algn="l">
              <a:spcBef>
                <a:spcPts val="0"/>
              </a:spcBef>
              <a:spcAft>
                <a:spcPts val="0"/>
              </a:spcAft>
              <a:buSzPts val="3600"/>
              <a:buFont typeface="Arial"/>
              <a:buNone/>
              <a:defRPr b="1" sz="3600">
                <a:solidFill>
                  <a:schemeClr val="dk1"/>
                </a:solidFill>
                <a:latin typeface="Arial"/>
                <a:ea typeface="Arial"/>
                <a:cs typeface="Arial"/>
                <a:sym typeface="Arial"/>
              </a:defRPr>
            </a:lvl5pPr>
            <a:lvl6pPr lvl="5" rtl="0" algn="l">
              <a:spcBef>
                <a:spcPts val="0"/>
              </a:spcBef>
              <a:spcAft>
                <a:spcPts val="0"/>
              </a:spcAft>
              <a:buSzPts val="3600"/>
              <a:buFont typeface="Arial"/>
              <a:buNone/>
              <a:defRPr b="1" sz="3600">
                <a:solidFill>
                  <a:schemeClr val="dk1"/>
                </a:solidFill>
                <a:latin typeface="Arial"/>
                <a:ea typeface="Arial"/>
                <a:cs typeface="Arial"/>
                <a:sym typeface="Arial"/>
              </a:defRPr>
            </a:lvl6pPr>
            <a:lvl7pPr lvl="6" rtl="0" algn="l">
              <a:spcBef>
                <a:spcPts val="0"/>
              </a:spcBef>
              <a:spcAft>
                <a:spcPts val="0"/>
              </a:spcAft>
              <a:buSzPts val="3600"/>
              <a:buFont typeface="Arial"/>
              <a:buNone/>
              <a:defRPr b="1" sz="3600">
                <a:solidFill>
                  <a:schemeClr val="dk1"/>
                </a:solidFill>
                <a:latin typeface="Arial"/>
                <a:ea typeface="Arial"/>
                <a:cs typeface="Arial"/>
                <a:sym typeface="Arial"/>
              </a:defRPr>
            </a:lvl7pPr>
            <a:lvl8pPr lvl="7" rtl="0" algn="l">
              <a:spcBef>
                <a:spcPts val="0"/>
              </a:spcBef>
              <a:spcAft>
                <a:spcPts val="0"/>
              </a:spcAft>
              <a:buSzPts val="3600"/>
              <a:buFont typeface="Arial"/>
              <a:buNone/>
              <a:defRPr b="1" sz="3600">
                <a:solidFill>
                  <a:schemeClr val="dk1"/>
                </a:solidFill>
                <a:latin typeface="Arial"/>
                <a:ea typeface="Arial"/>
                <a:cs typeface="Arial"/>
                <a:sym typeface="Arial"/>
              </a:defRPr>
            </a:lvl8pPr>
            <a:lvl9pPr lvl="8" rtl="0"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cxnSp>
        <p:nvCxnSpPr>
          <p:cNvPr id="16" name="Google Shape;16;p3"/>
          <p:cNvCxnSpPr/>
          <p:nvPr/>
        </p:nvCxnSpPr>
        <p:spPr>
          <a:xfrm>
            <a:off x="243000" y="587800"/>
            <a:ext cx="8443800" cy="0"/>
          </a:xfrm>
          <a:prstGeom prst="straightConnector1">
            <a:avLst/>
          </a:prstGeom>
          <a:noFill/>
          <a:ln cap="flat" cmpd="sng" w="19050">
            <a:solidFill>
              <a:srgbClr val="1072BD"/>
            </a:solidFill>
            <a:prstDash val="dot"/>
            <a:round/>
            <a:headEnd len="med" w="med" type="none"/>
            <a:tailEnd len="med" w="med" type="none"/>
          </a:ln>
        </p:spPr>
      </p:cxnSp>
      <p:sp>
        <p:nvSpPr>
          <p:cNvPr id="17" name="Google Shape;17;p3"/>
          <p:cNvSpPr txBox="1"/>
          <p:nvPr>
            <p:ph idx="1" type="body"/>
          </p:nvPr>
        </p:nvSpPr>
        <p:spPr>
          <a:xfrm>
            <a:off x="243000" y="556500"/>
            <a:ext cx="8443800" cy="4153800"/>
          </a:xfrm>
          <a:prstGeom prst="rect">
            <a:avLst/>
          </a:prstGeom>
          <a:noFill/>
          <a:ln>
            <a:noFill/>
          </a:ln>
        </p:spPr>
        <p:txBody>
          <a:bodyPr anchorCtr="0" anchor="t" bIns="91425" lIns="91425" spcFirstLastPara="1" rIns="91425" wrap="square" tIns="91425">
            <a:noAutofit/>
          </a:bodyPr>
          <a:lstStyle>
            <a:lvl1pPr indent="-355600" lvl="0" marL="457200" rtl="0">
              <a:spcBef>
                <a:spcPts val="600"/>
              </a:spcBef>
              <a:spcAft>
                <a:spcPts val="0"/>
              </a:spcAft>
              <a:buSzPts val="2000"/>
              <a:buFont typeface="Calibri"/>
              <a:buChar char="●"/>
              <a:defRPr sz="2000">
                <a:latin typeface="Calibri"/>
                <a:ea typeface="Calibri"/>
                <a:cs typeface="Calibri"/>
                <a:sym typeface="Calibri"/>
              </a:defRPr>
            </a:lvl1pPr>
            <a:lvl2pPr indent="-355600" lvl="1" marL="914400" rtl="0">
              <a:spcBef>
                <a:spcPts val="0"/>
              </a:spcBef>
              <a:spcAft>
                <a:spcPts val="0"/>
              </a:spcAft>
              <a:buSzPts val="2000"/>
              <a:buFont typeface="Calibri"/>
              <a:buChar char="○"/>
              <a:defRPr sz="2000">
                <a:latin typeface="Calibri"/>
                <a:ea typeface="Calibri"/>
                <a:cs typeface="Calibri"/>
                <a:sym typeface="Calibri"/>
              </a:defRPr>
            </a:lvl2pPr>
            <a:lvl3pPr indent="-342900" lvl="2" marL="1371600" rtl="0">
              <a:spcBef>
                <a:spcPts val="0"/>
              </a:spcBef>
              <a:spcAft>
                <a:spcPts val="0"/>
              </a:spcAft>
              <a:buSzPts val="1800"/>
              <a:buFont typeface="Calibri"/>
              <a:buChar char="■"/>
              <a:defRPr sz="1800">
                <a:latin typeface="Calibri"/>
                <a:ea typeface="Calibri"/>
                <a:cs typeface="Calibri"/>
                <a:sym typeface="Calibri"/>
              </a:defRPr>
            </a:lvl3pPr>
            <a:lvl4pPr indent="-342900" lvl="3" marL="1828800" rtl="0">
              <a:spcBef>
                <a:spcPts val="0"/>
              </a:spcBef>
              <a:spcAft>
                <a:spcPts val="0"/>
              </a:spcAft>
              <a:buSzPts val="1800"/>
              <a:buFont typeface="Calibri"/>
              <a:buChar char="●"/>
              <a:defRPr>
                <a:latin typeface="Calibri"/>
                <a:ea typeface="Calibri"/>
                <a:cs typeface="Calibri"/>
                <a:sym typeface="Calibri"/>
              </a:defRPr>
            </a:lvl4pPr>
            <a:lvl5pPr indent="-342900" lvl="4" marL="2286000" rtl="0">
              <a:spcBef>
                <a:spcPts val="0"/>
              </a:spcBef>
              <a:spcAft>
                <a:spcPts val="0"/>
              </a:spcAft>
              <a:buSzPts val="1800"/>
              <a:buFont typeface="Calibri"/>
              <a:buChar char="○"/>
              <a:defRPr sz="1800">
                <a:latin typeface="Calibri"/>
                <a:ea typeface="Calibri"/>
                <a:cs typeface="Calibri"/>
                <a:sym typeface="Calibri"/>
              </a:defRPr>
            </a:lvl5pPr>
            <a:lvl6pPr indent="-342900" lvl="5" marL="2743200" rtl="0">
              <a:spcBef>
                <a:spcPts val="0"/>
              </a:spcBef>
              <a:spcAft>
                <a:spcPts val="0"/>
              </a:spcAft>
              <a:buSzPts val="1800"/>
              <a:buFont typeface="Calibri"/>
              <a:buChar char="■"/>
              <a:defRPr sz="1800">
                <a:latin typeface="Calibri"/>
                <a:ea typeface="Calibri"/>
                <a:cs typeface="Calibri"/>
                <a:sym typeface="Calibri"/>
              </a:defRPr>
            </a:lvl6pPr>
            <a:lvl7pPr indent="-342900" lvl="6" marL="3200400" rtl="0">
              <a:spcBef>
                <a:spcPts val="0"/>
              </a:spcBef>
              <a:spcAft>
                <a:spcPts val="0"/>
              </a:spcAft>
              <a:buSzPts val="1800"/>
              <a:buFont typeface="Calibri"/>
              <a:buChar char="●"/>
              <a:defRPr sz="1800">
                <a:latin typeface="Calibri"/>
                <a:ea typeface="Calibri"/>
                <a:cs typeface="Calibri"/>
                <a:sym typeface="Calibri"/>
              </a:defRPr>
            </a:lvl7pPr>
            <a:lvl8pPr indent="-342900" lvl="7" marL="3657600" rtl="0">
              <a:spcBef>
                <a:spcPts val="0"/>
              </a:spcBef>
              <a:spcAft>
                <a:spcPts val="0"/>
              </a:spcAft>
              <a:buSzPts val="1800"/>
              <a:buFont typeface="Calibri"/>
              <a:buChar char="○"/>
              <a:defRPr sz="1800">
                <a:latin typeface="Calibri"/>
                <a:ea typeface="Calibri"/>
                <a:cs typeface="Calibri"/>
                <a:sym typeface="Calibri"/>
              </a:defRPr>
            </a:lvl8pPr>
            <a:lvl9pPr indent="-342900" lvl="8" marL="4114800" rtl="0">
              <a:spcBef>
                <a:spcPts val="0"/>
              </a:spcBef>
              <a:spcAft>
                <a:spcPts val="0"/>
              </a:spcAft>
              <a:buSzPts val="1800"/>
              <a:buFont typeface="Calibri"/>
              <a:buChar char="■"/>
              <a:defRPr sz="1800">
                <a:latin typeface="Calibri"/>
                <a:ea typeface="Calibri"/>
                <a:cs typeface="Calibri"/>
                <a:sym typeface="Calibri"/>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8" name="Shape 18"/>
        <p:cNvGrpSpPr/>
        <p:nvPr/>
      </p:nvGrpSpPr>
      <p:grpSpPr>
        <a:xfrm>
          <a:off x="0" y="0"/>
          <a:ext cx="0" cy="0"/>
          <a:chOff x="0" y="0"/>
          <a:chExt cx="0" cy="0"/>
        </a:xfrm>
      </p:grpSpPr>
      <p:sp>
        <p:nvSpPr>
          <p:cNvPr id="19" name="Google Shape;19;p4"/>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SzPts val="3600"/>
              <a:buFont typeface="Arial"/>
              <a:buNone/>
              <a:defRPr b="1" sz="3600">
                <a:solidFill>
                  <a:schemeClr val="dk1"/>
                </a:solidFill>
                <a:latin typeface="Arial"/>
                <a:ea typeface="Arial"/>
                <a:cs typeface="Arial"/>
                <a:sym typeface="Arial"/>
              </a:defRPr>
            </a:lvl1pPr>
            <a:lvl2pPr lvl="1" rtl="0" algn="l">
              <a:spcBef>
                <a:spcPts val="0"/>
              </a:spcBef>
              <a:spcAft>
                <a:spcPts val="0"/>
              </a:spcAft>
              <a:buSzPts val="3600"/>
              <a:buFont typeface="Arial"/>
              <a:buNone/>
              <a:defRPr b="1" sz="3600">
                <a:solidFill>
                  <a:schemeClr val="dk1"/>
                </a:solidFill>
                <a:latin typeface="Arial"/>
                <a:ea typeface="Arial"/>
                <a:cs typeface="Arial"/>
                <a:sym typeface="Arial"/>
              </a:defRPr>
            </a:lvl2pPr>
            <a:lvl3pPr lvl="2" rtl="0" algn="l">
              <a:spcBef>
                <a:spcPts val="0"/>
              </a:spcBef>
              <a:spcAft>
                <a:spcPts val="0"/>
              </a:spcAft>
              <a:buSzPts val="3600"/>
              <a:buFont typeface="Arial"/>
              <a:buNone/>
              <a:defRPr b="1" sz="3600">
                <a:solidFill>
                  <a:schemeClr val="dk1"/>
                </a:solidFill>
                <a:latin typeface="Arial"/>
                <a:ea typeface="Arial"/>
                <a:cs typeface="Arial"/>
                <a:sym typeface="Arial"/>
              </a:defRPr>
            </a:lvl3pPr>
            <a:lvl4pPr lvl="3" rtl="0" algn="l">
              <a:spcBef>
                <a:spcPts val="0"/>
              </a:spcBef>
              <a:spcAft>
                <a:spcPts val="0"/>
              </a:spcAft>
              <a:buSzPts val="3600"/>
              <a:buFont typeface="Arial"/>
              <a:buNone/>
              <a:defRPr b="1" sz="3600">
                <a:solidFill>
                  <a:schemeClr val="dk1"/>
                </a:solidFill>
                <a:latin typeface="Arial"/>
                <a:ea typeface="Arial"/>
                <a:cs typeface="Arial"/>
                <a:sym typeface="Arial"/>
              </a:defRPr>
            </a:lvl4pPr>
            <a:lvl5pPr lvl="4" rtl="0" algn="l">
              <a:spcBef>
                <a:spcPts val="0"/>
              </a:spcBef>
              <a:spcAft>
                <a:spcPts val="0"/>
              </a:spcAft>
              <a:buSzPts val="3600"/>
              <a:buFont typeface="Arial"/>
              <a:buNone/>
              <a:defRPr b="1" sz="3600">
                <a:solidFill>
                  <a:schemeClr val="dk1"/>
                </a:solidFill>
                <a:latin typeface="Arial"/>
                <a:ea typeface="Arial"/>
                <a:cs typeface="Arial"/>
                <a:sym typeface="Arial"/>
              </a:defRPr>
            </a:lvl5pPr>
            <a:lvl6pPr lvl="5" rtl="0" algn="l">
              <a:spcBef>
                <a:spcPts val="0"/>
              </a:spcBef>
              <a:spcAft>
                <a:spcPts val="0"/>
              </a:spcAft>
              <a:buSzPts val="3600"/>
              <a:buFont typeface="Arial"/>
              <a:buNone/>
              <a:defRPr b="1" sz="3600">
                <a:solidFill>
                  <a:schemeClr val="dk1"/>
                </a:solidFill>
                <a:latin typeface="Arial"/>
                <a:ea typeface="Arial"/>
                <a:cs typeface="Arial"/>
                <a:sym typeface="Arial"/>
              </a:defRPr>
            </a:lvl6pPr>
            <a:lvl7pPr lvl="6" rtl="0" algn="l">
              <a:spcBef>
                <a:spcPts val="0"/>
              </a:spcBef>
              <a:spcAft>
                <a:spcPts val="0"/>
              </a:spcAft>
              <a:buSzPts val="3600"/>
              <a:buFont typeface="Arial"/>
              <a:buNone/>
              <a:defRPr b="1" sz="3600">
                <a:solidFill>
                  <a:schemeClr val="dk1"/>
                </a:solidFill>
                <a:latin typeface="Arial"/>
                <a:ea typeface="Arial"/>
                <a:cs typeface="Arial"/>
                <a:sym typeface="Arial"/>
              </a:defRPr>
            </a:lvl7pPr>
            <a:lvl8pPr lvl="7" rtl="0" algn="l">
              <a:spcBef>
                <a:spcPts val="0"/>
              </a:spcBef>
              <a:spcAft>
                <a:spcPts val="0"/>
              </a:spcAft>
              <a:buSzPts val="3600"/>
              <a:buFont typeface="Arial"/>
              <a:buNone/>
              <a:defRPr b="1" sz="3600">
                <a:solidFill>
                  <a:schemeClr val="dk1"/>
                </a:solidFill>
                <a:latin typeface="Arial"/>
                <a:ea typeface="Arial"/>
                <a:cs typeface="Arial"/>
                <a:sym typeface="Arial"/>
              </a:defRPr>
            </a:lvl8pPr>
            <a:lvl9pPr lvl="8" rtl="0"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
        <p:nvSpPr>
          <p:cNvPr id="20" name="Google Shape;20;p4"/>
          <p:cNvSpPr txBox="1"/>
          <p:nvPr>
            <p:ph idx="1" type="body"/>
          </p:nvPr>
        </p:nvSpPr>
        <p:spPr>
          <a:xfrm>
            <a:off x="457200" y="1200150"/>
            <a:ext cx="3994500" cy="3725700"/>
          </a:xfrm>
          <a:prstGeom prst="rect">
            <a:avLst/>
          </a:prstGeom>
          <a:noFill/>
          <a:ln>
            <a:noFill/>
          </a:ln>
        </p:spPr>
        <p:txBody>
          <a:bodyPr anchorCtr="0" anchor="t" bIns="91425" lIns="91425" spcFirstLastPara="1" rIns="91425" wrap="square" tIns="91425">
            <a:noAutofit/>
          </a:bodyPr>
          <a:lstStyle>
            <a:lvl1pPr indent="-419100" lvl="0" marL="457200" rtl="0">
              <a:spcBef>
                <a:spcPts val="600"/>
              </a:spcBef>
              <a:spcAft>
                <a:spcPts val="0"/>
              </a:spcAft>
              <a:buSzPts val="30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
        <p:nvSpPr>
          <p:cNvPr id="21" name="Google Shape;21;p4"/>
          <p:cNvSpPr txBox="1"/>
          <p:nvPr>
            <p:ph idx="2" type="body"/>
          </p:nvPr>
        </p:nvSpPr>
        <p:spPr>
          <a:xfrm>
            <a:off x="4692274" y="1200150"/>
            <a:ext cx="3994500" cy="3725700"/>
          </a:xfrm>
          <a:prstGeom prst="rect">
            <a:avLst/>
          </a:prstGeom>
          <a:noFill/>
          <a:ln>
            <a:noFill/>
          </a:ln>
        </p:spPr>
        <p:txBody>
          <a:bodyPr anchorCtr="0" anchor="t" bIns="91425" lIns="91425" spcFirstLastPara="1" rIns="91425" wrap="square" tIns="91425">
            <a:noAutofit/>
          </a:bodyPr>
          <a:lstStyle>
            <a:lvl1pPr indent="-419100" lvl="0" marL="457200" rtl="0">
              <a:spcBef>
                <a:spcPts val="600"/>
              </a:spcBef>
              <a:spcAft>
                <a:spcPts val="0"/>
              </a:spcAft>
              <a:buSzPts val="30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sz="1800"/>
            </a:lvl5pPr>
            <a:lvl6pPr indent="-342900" lvl="5" marL="2743200" rtl="0">
              <a:spcBef>
                <a:spcPts val="0"/>
              </a:spcBef>
              <a:spcAft>
                <a:spcPts val="0"/>
              </a:spcAft>
              <a:buSzPts val="1800"/>
              <a:buChar char="■"/>
              <a:defRPr sz="1800"/>
            </a:lvl6pPr>
            <a:lvl7pPr indent="-342900" lvl="6" marL="3200400" rtl="0">
              <a:spcBef>
                <a:spcPts val="0"/>
              </a:spcBef>
              <a:spcAft>
                <a:spcPts val="0"/>
              </a:spcAft>
              <a:buSzPts val="1800"/>
              <a:buChar char="●"/>
              <a:defRPr sz="1800"/>
            </a:lvl7pPr>
            <a:lvl8pPr indent="-342900" lvl="7" marL="3657600" rtl="0">
              <a:spcBef>
                <a:spcPts val="0"/>
              </a:spcBef>
              <a:spcAft>
                <a:spcPts val="0"/>
              </a:spcAft>
              <a:buSzPts val="1800"/>
              <a:buChar char="○"/>
              <a:defRPr sz="1800"/>
            </a:lvl8pPr>
            <a:lvl9pPr indent="-342900" lvl="8" marL="4114800" rtl="0">
              <a:spcBef>
                <a:spcPts val="0"/>
              </a:spcBef>
              <a:spcAft>
                <a:spcPts val="0"/>
              </a:spcAft>
              <a:buSzPts val="1800"/>
              <a:buChar char="■"/>
              <a:defRPr sz="18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2" name="Shape 22"/>
        <p:cNvGrpSpPr/>
        <p:nvPr/>
      </p:nvGrpSpPr>
      <p:grpSpPr>
        <a:xfrm>
          <a:off x="0" y="0"/>
          <a:ext cx="0" cy="0"/>
          <a:chOff x="0" y="0"/>
          <a:chExt cx="0" cy="0"/>
        </a:xfrm>
      </p:grpSpPr>
      <p:sp>
        <p:nvSpPr>
          <p:cNvPr id="23" name="Google Shape;23;p5"/>
          <p:cNvSpPr txBox="1"/>
          <p:nvPr>
            <p:ph type="title"/>
          </p:nvPr>
        </p:nvSpPr>
        <p:spPr>
          <a:xfrm>
            <a:off x="928950" y="2143050"/>
            <a:ext cx="7286100" cy="8574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Clr>
                <a:srgbClr val="BE0712"/>
              </a:buClr>
              <a:buSzPts val="2400"/>
              <a:buFont typeface="Calibri"/>
              <a:buNone/>
              <a:defRPr b="1" sz="2400">
                <a:solidFill>
                  <a:srgbClr val="BE0712"/>
                </a:solidFill>
                <a:latin typeface="Calibri"/>
                <a:ea typeface="Calibri"/>
                <a:cs typeface="Calibri"/>
                <a:sym typeface="Calibri"/>
              </a:defRPr>
            </a:lvl1pPr>
            <a:lvl2pPr lvl="1" rtl="0" algn="l">
              <a:spcBef>
                <a:spcPts val="0"/>
              </a:spcBef>
              <a:spcAft>
                <a:spcPts val="0"/>
              </a:spcAft>
              <a:buSzPts val="3600"/>
              <a:buFont typeface="Arial"/>
              <a:buNone/>
              <a:defRPr b="1" sz="3600">
                <a:solidFill>
                  <a:schemeClr val="dk1"/>
                </a:solidFill>
                <a:latin typeface="Arial"/>
                <a:ea typeface="Arial"/>
                <a:cs typeface="Arial"/>
                <a:sym typeface="Arial"/>
              </a:defRPr>
            </a:lvl2pPr>
            <a:lvl3pPr lvl="2" rtl="0" algn="l">
              <a:spcBef>
                <a:spcPts val="0"/>
              </a:spcBef>
              <a:spcAft>
                <a:spcPts val="0"/>
              </a:spcAft>
              <a:buSzPts val="3600"/>
              <a:buFont typeface="Arial"/>
              <a:buNone/>
              <a:defRPr b="1" sz="3600">
                <a:solidFill>
                  <a:schemeClr val="dk1"/>
                </a:solidFill>
                <a:latin typeface="Arial"/>
                <a:ea typeface="Arial"/>
                <a:cs typeface="Arial"/>
                <a:sym typeface="Arial"/>
              </a:defRPr>
            </a:lvl3pPr>
            <a:lvl4pPr lvl="3" rtl="0" algn="l">
              <a:spcBef>
                <a:spcPts val="0"/>
              </a:spcBef>
              <a:spcAft>
                <a:spcPts val="0"/>
              </a:spcAft>
              <a:buSzPts val="3600"/>
              <a:buFont typeface="Arial"/>
              <a:buNone/>
              <a:defRPr b="1" sz="3600">
                <a:solidFill>
                  <a:schemeClr val="dk1"/>
                </a:solidFill>
                <a:latin typeface="Arial"/>
                <a:ea typeface="Arial"/>
                <a:cs typeface="Arial"/>
                <a:sym typeface="Arial"/>
              </a:defRPr>
            </a:lvl4pPr>
            <a:lvl5pPr lvl="4" rtl="0" algn="l">
              <a:spcBef>
                <a:spcPts val="0"/>
              </a:spcBef>
              <a:spcAft>
                <a:spcPts val="0"/>
              </a:spcAft>
              <a:buSzPts val="3600"/>
              <a:buFont typeface="Arial"/>
              <a:buNone/>
              <a:defRPr b="1" sz="3600">
                <a:solidFill>
                  <a:schemeClr val="dk1"/>
                </a:solidFill>
                <a:latin typeface="Arial"/>
                <a:ea typeface="Arial"/>
                <a:cs typeface="Arial"/>
                <a:sym typeface="Arial"/>
              </a:defRPr>
            </a:lvl5pPr>
            <a:lvl6pPr lvl="5" rtl="0" algn="l">
              <a:spcBef>
                <a:spcPts val="0"/>
              </a:spcBef>
              <a:spcAft>
                <a:spcPts val="0"/>
              </a:spcAft>
              <a:buSzPts val="3600"/>
              <a:buFont typeface="Arial"/>
              <a:buNone/>
              <a:defRPr b="1" sz="3600">
                <a:solidFill>
                  <a:schemeClr val="dk1"/>
                </a:solidFill>
                <a:latin typeface="Arial"/>
                <a:ea typeface="Arial"/>
                <a:cs typeface="Arial"/>
                <a:sym typeface="Arial"/>
              </a:defRPr>
            </a:lvl6pPr>
            <a:lvl7pPr lvl="6" rtl="0" algn="l">
              <a:spcBef>
                <a:spcPts val="0"/>
              </a:spcBef>
              <a:spcAft>
                <a:spcPts val="0"/>
              </a:spcAft>
              <a:buSzPts val="3600"/>
              <a:buFont typeface="Arial"/>
              <a:buNone/>
              <a:defRPr b="1" sz="3600">
                <a:solidFill>
                  <a:schemeClr val="dk1"/>
                </a:solidFill>
                <a:latin typeface="Arial"/>
                <a:ea typeface="Arial"/>
                <a:cs typeface="Arial"/>
                <a:sym typeface="Arial"/>
              </a:defRPr>
            </a:lvl7pPr>
            <a:lvl8pPr lvl="7" rtl="0" algn="l">
              <a:spcBef>
                <a:spcPts val="0"/>
              </a:spcBef>
              <a:spcAft>
                <a:spcPts val="0"/>
              </a:spcAft>
              <a:buSzPts val="3600"/>
              <a:buFont typeface="Arial"/>
              <a:buNone/>
              <a:defRPr b="1" sz="3600">
                <a:solidFill>
                  <a:schemeClr val="dk1"/>
                </a:solidFill>
                <a:latin typeface="Arial"/>
                <a:ea typeface="Arial"/>
                <a:cs typeface="Arial"/>
                <a:sym typeface="Arial"/>
              </a:defRPr>
            </a:lvl8pPr>
            <a:lvl9pPr lvl="8" rtl="0"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24" name="Shape 24"/>
        <p:cNvGrpSpPr/>
        <p:nvPr/>
      </p:nvGrpSpPr>
      <p:grpSpPr>
        <a:xfrm>
          <a:off x="0" y="0"/>
          <a:ext cx="0" cy="0"/>
          <a:chOff x="0" y="0"/>
          <a:chExt cx="0" cy="0"/>
        </a:xfrm>
      </p:grpSpPr>
      <p:sp>
        <p:nvSpPr>
          <p:cNvPr id="25" name="Google Shape;25;p6"/>
          <p:cNvSpPr txBox="1"/>
          <p:nvPr>
            <p:ph idx="1" type="body"/>
          </p:nvPr>
        </p:nvSpPr>
        <p:spPr>
          <a:xfrm>
            <a:off x="457200" y="4406309"/>
            <a:ext cx="8229600" cy="519600"/>
          </a:xfrm>
          <a:prstGeom prst="rect">
            <a:avLst/>
          </a:prstGeom>
          <a:noFill/>
          <a:ln>
            <a:noFill/>
          </a:ln>
        </p:spPr>
        <p:txBody>
          <a:bodyPr anchorCtr="0" anchor="t" bIns="91425" lIns="91425" spcFirstLastPara="1" rIns="91425" wrap="square" tIns="91425">
            <a:noAutofit/>
          </a:bodyPr>
          <a:lstStyle>
            <a:lvl1pPr indent="-342900" lvl="0" marL="457200" rtl="0" algn="ctr">
              <a:lnSpc>
                <a:spcPct val="100000"/>
              </a:lnSpc>
              <a:spcBef>
                <a:spcPts val="360"/>
              </a:spcBef>
              <a:spcAft>
                <a:spcPts val="0"/>
              </a:spcAft>
              <a:buClr>
                <a:schemeClr val="dk1"/>
              </a:buClr>
              <a:buSzPts val="1800"/>
              <a:buFont typeface="Arial"/>
              <a:buChar char="●"/>
              <a:defRPr sz="1800">
                <a:solidFill>
                  <a:schemeClr val="dk1"/>
                </a:solidFill>
              </a:defRPr>
            </a:lvl1pPr>
            <a:lvl2pPr indent="-342900" lvl="1" marL="914400" rtl="0" algn="ctr">
              <a:lnSpc>
                <a:spcPct val="100000"/>
              </a:lnSpc>
              <a:spcBef>
                <a:spcPts val="0"/>
              </a:spcBef>
              <a:spcAft>
                <a:spcPts val="0"/>
              </a:spcAft>
              <a:buClr>
                <a:schemeClr val="dk1"/>
              </a:buClr>
              <a:buSzPts val="1800"/>
              <a:buFont typeface="Arial"/>
              <a:buChar char="○"/>
              <a:defRPr sz="1800">
                <a:solidFill>
                  <a:schemeClr val="dk1"/>
                </a:solidFill>
              </a:defRPr>
            </a:lvl2pPr>
            <a:lvl3pPr indent="-342900" lvl="2" marL="1371600" rtl="0" algn="ctr">
              <a:lnSpc>
                <a:spcPct val="100000"/>
              </a:lnSpc>
              <a:spcBef>
                <a:spcPts val="0"/>
              </a:spcBef>
              <a:spcAft>
                <a:spcPts val="0"/>
              </a:spcAft>
              <a:buClr>
                <a:schemeClr val="dk1"/>
              </a:buClr>
              <a:buSzPts val="1800"/>
              <a:buFont typeface="Arial"/>
              <a:buChar char="■"/>
              <a:defRPr sz="1800">
                <a:solidFill>
                  <a:schemeClr val="dk1"/>
                </a:solidFill>
              </a:defRPr>
            </a:lvl3pPr>
            <a:lvl4pPr indent="-342900" lvl="3" marL="1828800" rtl="0" algn="ctr">
              <a:lnSpc>
                <a:spcPct val="100000"/>
              </a:lnSpc>
              <a:spcBef>
                <a:spcPts val="0"/>
              </a:spcBef>
              <a:spcAft>
                <a:spcPts val="0"/>
              </a:spcAft>
              <a:buClr>
                <a:schemeClr val="dk1"/>
              </a:buClr>
              <a:buSzPts val="1800"/>
              <a:buFont typeface="Arial"/>
              <a:buChar char="●"/>
              <a:defRPr sz="1800">
                <a:solidFill>
                  <a:schemeClr val="dk1"/>
                </a:solidFill>
              </a:defRPr>
            </a:lvl4pPr>
            <a:lvl5pPr indent="-342900" lvl="4" marL="2286000" rtl="0" algn="ctr">
              <a:lnSpc>
                <a:spcPct val="100000"/>
              </a:lnSpc>
              <a:spcBef>
                <a:spcPts val="0"/>
              </a:spcBef>
              <a:spcAft>
                <a:spcPts val="0"/>
              </a:spcAft>
              <a:buClr>
                <a:schemeClr val="dk1"/>
              </a:buClr>
              <a:buSzPts val="1800"/>
              <a:buFont typeface="Arial"/>
              <a:buChar char="○"/>
              <a:defRPr sz="1800">
                <a:solidFill>
                  <a:schemeClr val="dk1"/>
                </a:solidFill>
              </a:defRPr>
            </a:lvl5pPr>
            <a:lvl6pPr indent="-342900" lvl="5" marL="2743200" rtl="0" algn="ctr">
              <a:lnSpc>
                <a:spcPct val="100000"/>
              </a:lnSpc>
              <a:spcBef>
                <a:spcPts val="0"/>
              </a:spcBef>
              <a:spcAft>
                <a:spcPts val="0"/>
              </a:spcAft>
              <a:buClr>
                <a:schemeClr val="dk1"/>
              </a:buClr>
              <a:buSzPts val="1800"/>
              <a:buFont typeface="Arial"/>
              <a:buChar char="■"/>
              <a:defRPr sz="1800">
                <a:solidFill>
                  <a:schemeClr val="dk1"/>
                </a:solidFill>
              </a:defRPr>
            </a:lvl6pPr>
            <a:lvl7pPr indent="-342900" lvl="6" marL="3200400" rtl="0" algn="ctr">
              <a:lnSpc>
                <a:spcPct val="100000"/>
              </a:lnSpc>
              <a:spcBef>
                <a:spcPts val="0"/>
              </a:spcBef>
              <a:spcAft>
                <a:spcPts val="0"/>
              </a:spcAft>
              <a:buClr>
                <a:schemeClr val="dk1"/>
              </a:buClr>
              <a:buSzPts val="1800"/>
              <a:buFont typeface="Arial"/>
              <a:buChar char="●"/>
              <a:defRPr sz="1800">
                <a:solidFill>
                  <a:schemeClr val="dk1"/>
                </a:solidFill>
              </a:defRPr>
            </a:lvl7pPr>
            <a:lvl8pPr indent="-342900" lvl="7" marL="3657600" rtl="0" algn="ctr">
              <a:lnSpc>
                <a:spcPct val="100000"/>
              </a:lnSpc>
              <a:spcBef>
                <a:spcPts val="0"/>
              </a:spcBef>
              <a:spcAft>
                <a:spcPts val="0"/>
              </a:spcAft>
              <a:buClr>
                <a:schemeClr val="dk1"/>
              </a:buClr>
              <a:buSzPts val="1800"/>
              <a:buFont typeface="Arial"/>
              <a:buChar char="○"/>
              <a:defRPr sz="1800">
                <a:solidFill>
                  <a:schemeClr val="dk1"/>
                </a:solidFill>
              </a:defRPr>
            </a:lvl8pPr>
            <a:lvl9pPr indent="-342900" lvl="8" marL="4114800" rtl="0" algn="ctr">
              <a:lnSpc>
                <a:spcPct val="100000"/>
              </a:lnSpc>
              <a:spcBef>
                <a:spcPts val="0"/>
              </a:spcBef>
              <a:spcAft>
                <a:spcPts val="0"/>
              </a:spcAft>
              <a:buClr>
                <a:schemeClr val="dk1"/>
              </a:buClr>
              <a:buSzPts val="1800"/>
              <a:buFont typeface="Arial"/>
              <a:buChar char="■"/>
              <a:defRPr sz="1800">
                <a:solidFill>
                  <a:schemeClr val="dk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6" name="Shape 26"/>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rticle Excerpt">
  <p:cSld name="TITLE_AND_BODY_1">
    <p:spTree>
      <p:nvGrpSpPr>
        <p:cNvPr id="27" name="Shape 27"/>
        <p:cNvGrpSpPr/>
        <p:nvPr/>
      </p:nvGrpSpPr>
      <p:grpSpPr>
        <a:xfrm>
          <a:off x="0" y="0"/>
          <a:ext cx="0" cy="0"/>
          <a:chOff x="0" y="0"/>
          <a:chExt cx="0" cy="0"/>
        </a:xfrm>
      </p:grpSpPr>
      <p:sp>
        <p:nvSpPr>
          <p:cNvPr id="28" name="Google Shape;28;p8"/>
          <p:cNvSpPr txBox="1"/>
          <p:nvPr>
            <p:ph type="title"/>
          </p:nvPr>
        </p:nvSpPr>
        <p:spPr>
          <a:xfrm>
            <a:off x="166800" y="92501"/>
            <a:ext cx="8229600" cy="4953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Clr>
                <a:srgbClr val="BE0712"/>
              </a:buClr>
              <a:buSzPts val="2400"/>
              <a:buFont typeface="Calibri"/>
              <a:buNone/>
              <a:defRPr b="1" sz="2400">
                <a:solidFill>
                  <a:srgbClr val="BE0712"/>
                </a:solidFill>
                <a:latin typeface="Calibri"/>
                <a:ea typeface="Calibri"/>
                <a:cs typeface="Calibri"/>
                <a:sym typeface="Calibri"/>
              </a:defRPr>
            </a:lvl1pPr>
            <a:lvl2pPr lvl="1" rtl="0" algn="l">
              <a:spcBef>
                <a:spcPts val="0"/>
              </a:spcBef>
              <a:spcAft>
                <a:spcPts val="0"/>
              </a:spcAft>
              <a:buSzPts val="3600"/>
              <a:buFont typeface="Arial"/>
              <a:buNone/>
              <a:defRPr b="1" sz="3600">
                <a:solidFill>
                  <a:schemeClr val="dk1"/>
                </a:solidFill>
                <a:latin typeface="Arial"/>
                <a:ea typeface="Arial"/>
                <a:cs typeface="Arial"/>
                <a:sym typeface="Arial"/>
              </a:defRPr>
            </a:lvl2pPr>
            <a:lvl3pPr lvl="2" rtl="0" algn="l">
              <a:spcBef>
                <a:spcPts val="0"/>
              </a:spcBef>
              <a:spcAft>
                <a:spcPts val="0"/>
              </a:spcAft>
              <a:buSzPts val="3600"/>
              <a:buFont typeface="Arial"/>
              <a:buNone/>
              <a:defRPr b="1" sz="3600">
                <a:solidFill>
                  <a:schemeClr val="dk1"/>
                </a:solidFill>
                <a:latin typeface="Arial"/>
                <a:ea typeface="Arial"/>
                <a:cs typeface="Arial"/>
                <a:sym typeface="Arial"/>
              </a:defRPr>
            </a:lvl3pPr>
            <a:lvl4pPr lvl="3" rtl="0" algn="l">
              <a:spcBef>
                <a:spcPts val="0"/>
              </a:spcBef>
              <a:spcAft>
                <a:spcPts val="0"/>
              </a:spcAft>
              <a:buSzPts val="3600"/>
              <a:buFont typeface="Arial"/>
              <a:buNone/>
              <a:defRPr b="1" sz="3600">
                <a:solidFill>
                  <a:schemeClr val="dk1"/>
                </a:solidFill>
                <a:latin typeface="Arial"/>
                <a:ea typeface="Arial"/>
                <a:cs typeface="Arial"/>
                <a:sym typeface="Arial"/>
              </a:defRPr>
            </a:lvl4pPr>
            <a:lvl5pPr lvl="4" rtl="0" algn="l">
              <a:spcBef>
                <a:spcPts val="0"/>
              </a:spcBef>
              <a:spcAft>
                <a:spcPts val="0"/>
              </a:spcAft>
              <a:buSzPts val="3600"/>
              <a:buFont typeface="Arial"/>
              <a:buNone/>
              <a:defRPr b="1" sz="3600">
                <a:solidFill>
                  <a:schemeClr val="dk1"/>
                </a:solidFill>
                <a:latin typeface="Arial"/>
                <a:ea typeface="Arial"/>
                <a:cs typeface="Arial"/>
                <a:sym typeface="Arial"/>
              </a:defRPr>
            </a:lvl5pPr>
            <a:lvl6pPr lvl="5" rtl="0" algn="l">
              <a:spcBef>
                <a:spcPts val="0"/>
              </a:spcBef>
              <a:spcAft>
                <a:spcPts val="0"/>
              </a:spcAft>
              <a:buSzPts val="3600"/>
              <a:buFont typeface="Arial"/>
              <a:buNone/>
              <a:defRPr b="1" sz="3600">
                <a:solidFill>
                  <a:schemeClr val="dk1"/>
                </a:solidFill>
                <a:latin typeface="Arial"/>
                <a:ea typeface="Arial"/>
                <a:cs typeface="Arial"/>
                <a:sym typeface="Arial"/>
              </a:defRPr>
            </a:lvl6pPr>
            <a:lvl7pPr lvl="6" rtl="0" algn="l">
              <a:spcBef>
                <a:spcPts val="0"/>
              </a:spcBef>
              <a:spcAft>
                <a:spcPts val="0"/>
              </a:spcAft>
              <a:buSzPts val="3600"/>
              <a:buFont typeface="Arial"/>
              <a:buNone/>
              <a:defRPr b="1" sz="3600">
                <a:solidFill>
                  <a:schemeClr val="dk1"/>
                </a:solidFill>
                <a:latin typeface="Arial"/>
                <a:ea typeface="Arial"/>
                <a:cs typeface="Arial"/>
                <a:sym typeface="Arial"/>
              </a:defRPr>
            </a:lvl7pPr>
            <a:lvl8pPr lvl="7" rtl="0" algn="l">
              <a:spcBef>
                <a:spcPts val="0"/>
              </a:spcBef>
              <a:spcAft>
                <a:spcPts val="0"/>
              </a:spcAft>
              <a:buSzPts val="3600"/>
              <a:buFont typeface="Arial"/>
              <a:buNone/>
              <a:defRPr b="1" sz="3600">
                <a:solidFill>
                  <a:schemeClr val="dk1"/>
                </a:solidFill>
                <a:latin typeface="Arial"/>
                <a:ea typeface="Arial"/>
                <a:cs typeface="Arial"/>
                <a:sym typeface="Arial"/>
              </a:defRPr>
            </a:lvl8pPr>
            <a:lvl9pPr lvl="8" rtl="0" algn="l">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cxnSp>
        <p:nvCxnSpPr>
          <p:cNvPr id="29" name="Google Shape;29;p8"/>
          <p:cNvCxnSpPr/>
          <p:nvPr/>
        </p:nvCxnSpPr>
        <p:spPr>
          <a:xfrm>
            <a:off x="243000" y="587800"/>
            <a:ext cx="8443800" cy="0"/>
          </a:xfrm>
          <a:prstGeom prst="straightConnector1">
            <a:avLst/>
          </a:prstGeom>
          <a:noFill/>
          <a:ln cap="flat" cmpd="sng" w="19050">
            <a:solidFill>
              <a:srgbClr val="1072BD"/>
            </a:solidFill>
            <a:prstDash val="dot"/>
            <a:round/>
            <a:headEnd len="med" w="med" type="none"/>
            <a:tailEnd len="med" w="med" type="none"/>
          </a:ln>
        </p:spPr>
      </p:cxnSp>
      <p:sp>
        <p:nvSpPr>
          <p:cNvPr id="30" name="Google Shape;30;p8"/>
          <p:cNvSpPr txBox="1"/>
          <p:nvPr>
            <p:ph idx="1" type="body"/>
          </p:nvPr>
        </p:nvSpPr>
        <p:spPr>
          <a:xfrm>
            <a:off x="243000" y="1683300"/>
            <a:ext cx="8443800" cy="1426800"/>
          </a:xfrm>
          <a:prstGeom prst="rect">
            <a:avLst/>
          </a:prstGeom>
          <a:noFill/>
          <a:ln>
            <a:noFill/>
          </a:ln>
        </p:spPr>
        <p:txBody>
          <a:bodyPr anchorCtr="0" anchor="t" bIns="91425" lIns="91425" spcFirstLastPara="1" rIns="91425" wrap="square" tIns="91425">
            <a:noAutofit/>
          </a:bodyPr>
          <a:lstStyle>
            <a:lvl1pPr indent="-355600" lvl="0" marL="457200" rtl="0">
              <a:spcBef>
                <a:spcPts val="600"/>
              </a:spcBef>
              <a:spcAft>
                <a:spcPts val="0"/>
              </a:spcAft>
              <a:buSzPts val="2000"/>
              <a:buFont typeface="Calibri"/>
              <a:buChar char="●"/>
              <a:defRPr sz="2000">
                <a:latin typeface="Calibri"/>
                <a:ea typeface="Calibri"/>
                <a:cs typeface="Calibri"/>
                <a:sym typeface="Calibri"/>
              </a:defRPr>
            </a:lvl1pPr>
            <a:lvl2pPr indent="-355600" lvl="1" marL="914400" rtl="0">
              <a:spcBef>
                <a:spcPts val="0"/>
              </a:spcBef>
              <a:spcAft>
                <a:spcPts val="0"/>
              </a:spcAft>
              <a:buSzPts val="2000"/>
              <a:buFont typeface="Calibri"/>
              <a:buChar char="○"/>
              <a:defRPr sz="2000">
                <a:latin typeface="Calibri"/>
                <a:ea typeface="Calibri"/>
                <a:cs typeface="Calibri"/>
                <a:sym typeface="Calibri"/>
              </a:defRPr>
            </a:lvl2pPr>
            <a:lvl3pPr indent="-342900" lvl="2" marL="1371600" rtl="0">
              <a:spcBef>
                <a:spcPts val="0"/>
              </a:spcBef>
              <a:spcAft>
                <a:spcPts val="0"/>
              </a:spcAft>
              <a:buSzPts val="1800"/>
              <a:buFont typeface="Calibri"/>
              <a:buChar char="■"/>
              <a:defRPr sz="1800">
                <a:latin typeface="Calibri"/>
                <a:ea typeface="Calibri"/>
                <a:cs typeface="Calibri"/>
                <a:sym typeface="Calibri"/>
              </a:defRPr>
            </a:lvl3pPr>
            <a:lvl4pPr indent="-342900" lvl="3" marL="1828800" rtl="0">
              <a:spcBef>
                <a:spcPts val="0"/>
              </a:spcBef>
              <a:spcAft>
                <a:spcPts val="0"/>
              </a:spcAft>
              <a:buSzPts val="1800"/>
              <a:buFont typeface="Calibri"/>
              <a:buChar char="●"/>
              <a:defRPr>
                <a:latin typeface="Calibri"/>
                <a:ea typeface="Calibri"/>
                <a:cs typeface="Calibri"/>
                <a:sym typeface="Calibri"/>
              </a:defRPr>
            </a:lvl4pPr>
            <a:lvl5pPr indent="-342900" lvl="4" marL="2286000" rtl="0">
              <a:spcBef>
                <a:spcPts val="0"/>
              </a:spcBef>
              <a:spcAft>
                <a:spcPts val="0"/>
              </a:spcAft>
              <a:buSzPts val="1800"/>
              <a:buFont typeface="Calibri"/>
              <a:buChar char="○"/>
              <a:defRPr sz="1800">
                <a:latin typeface="Calibri"/>
                <a:ea typeface="Calibri"/>
                <a:cs typeface="Calibri"/>
                <a:sym typeface="Calibri"/>
              </a:defRPr>
            </a:lvl5pPr>
            <a:lvl6pPr indent="-342900" lvl="5" marL="2743200" rtl="0">
              <a:spcBef>
                <a:spcPts val="0"/>
              </a:spcBef>
              <a:spcAft>
                <a:spcPts val="0"/>
              </a:spcAft>
              <a:buSzPts val="1800"/>
              <a:buFont typeface="Calibri"/>
              <a:buChar char="■"/>
              <a:defRPr sz="1800">
                <a:latin typeface="Calibri"/>
                <a:ea typeface="Calibri"/>
                <a:cs typeface="Calibri"/>
                <a:sym typeface="Calibri"/>
              </a:defRPr>
            </a:lvl6pPr>
            <a:lvl7pPr indent="-342900" lvl="6" marL="3200400" rtl="0">
              <a:spcBef>
                <a:spcPts val="0"/>
              </a:spcBef>
              <a:spcAft>
                <a:spcPts val="0"/>
              </a:spcAft>
              <a:buSzPts val="1800"/>
              <a:buFont typeface="Calibri"/>
              <a:buChar char="●"/>
              <a:defRPr sz="1800">
                <a:latin typeface="Calibri"/>
                <a:ea typeface="Calibri"/>
                <a:cs typeface="Calibri"/>
                <a:sym typeface="Calibri"/>
              </a:defRPr>
            </a:lvl7pPr>
            <a:lvl8pPr indent="-342900" lvl="7" marL="3657600" rtl="0">
              <a:spcBef>
                <a:spcPts val="0"/>
              </a:spcBef>
              <a:spcAft>
                <a:spcPts val="0"/>
              </a:spcAft>
              <a:buSzPts val="1800"/>
              <a:buFont typeface="Calibri"/>
              <a:buChar char="○"/>
              <a:defRPr sz="1800">
                <a:latin typeface="Calibri"/>
                <a:ea typeface="Calibri"/>
                <a:cs typeface="Calibri"/>
                <a:sym typeface="Calibri"/>
              </a:defRPr>
            </a:lvl8pPr>
            <a:lvl9pPr indent="-342900" lvl="8" marL="4114800" rtl="0">
              <a:spcBef>
                <a:spcPts val="0"/>
              </a:spcBef>
              <a:spcAft>
                <a:spcPts val="0"/>
              </a:spcAft>
              <a:buSzPts val="1800"/>
              <a:buFont typeface="Calibri"/>
              <a:buChar char="■"/>
              <a:defRPr sz="1800">
                <a:latin typeface="Calibri"/>
                <a:ea typeface="Calibri"/>
                <a:cs typeface="Calibri"/>
                <a:sym typeface="Calibri"/>
              </a:defRPr>
            </a:lvl9pPr>
          </a:lstStyle>
          <a:p/>
        </p:txBody>
      </p:sp>
      <p:sp>
        <p:nvSpPr>
          <p:cNvPr id="31" name="Google Shape;31;p8"/>
          <p:cNvSpPr txBox="1"/>
          <p:nvPr>
            <p:ph idx="2" type="title"/>
          </p:nvPr>
        </p:nvSpPr>
        <p:spPr>
          <a:xfrm>
            <a:off x="457200" y="745549"/>
            <a:ext cx="8229600" cy="7176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2400"/>
              <a:buFont typeface="Calibri"/>
              <a:buNone/>
              <a:defRPr b="1" sz="2400">
                <a:solidFill>
                  <a:schemeClr val="dk1"/>
                </a:solidFill>
                <a:latin typeface="Calibri"/>
                <a:ea typeface="Calibri"/>
                <a:cs typeface="Calibri"/>
                <a:sym typeface="Calibri"/>
              </a:defRPr>
            </a:lvl1pPr>
            <a:lvl2pPr lvl="1" rtl="0" algn="ctr">
              <a:spcBef>
                <a:spcPts val="0"/>
              </a:spcBef>
              <a:spcAft>
                <a:spcPts val="0"/>
              </a:spcAft>
              <a:buSzPts val="2400"/>
              <a:buFont typeface="Calibri"/>
              <a:buNone/>
              <a:defRPr b="1" sz="2400">
                <a:solidFill>
                  <a:schemeClr val="dk1"/>
                </a:solidFill>
                <a:latin typeface="Calibri"/>
                <a:ea typeface="Calibri"/>
                <a:cs typeface="Calibri"/>
                <a:sym typeface="Calibri"/>
              </a:defRPr>
            </a:lvl2pPr>
            <a:lvl3pPr lvl="2" rtl="0" algn="ctr">
              <a:spcBef>
                <a:spcPts val="0"/>
              </a:spcBef>
              <a:spcAft>
                <a:spcPts val="0"/>
              </a:spcAft>
              <a:buSzPts val="2400"/>
              <a:buFont typeface="Calibri"/>
              <a:buNone/>
              <a:defRPr b="1" sz="2400">
                <a:solidFill>
                  <a:schemeClr val="dk1"/>
                </a:solidFill>
                <a:latin typeface="Calibri"/>
                <a:ea typeface="Calibri"/>
                <a:cs typeface="Calibri"/>
                <a:sym typeface="Calibri"/>
              </a:defRPr>
            </a:lvl3pPr>
            <a:lvl4pPr lvl="3" rtl="0" algn="ctr">
              <a:spcBef>
                <a:spcPts val="0"/>
              </a:spcBef>
              <a:spcAft>
                <a:spcPts val="0"/>
              </a:spcAft>
              <a:buSzPts val="2400"/>
              <a:buFont typeface="Calibri"/>
              <a:buNone/>
              <a:defRPr b="1" sz="2400">
                <a:solidFill>
                  <a:schemeClr val="dk1"/>
                </a:solidFill>
                <a:latin typeface="Calibri"/>
                <a:ea typeface="Calibri"/>
                <a:cs typeface="Calibri"/>
                <a:sym typeface="Calibri"/>
              </a:defRPr>
            </a:lvl4pPr>
            <a:lvl5pPr lvl="4" rtl="0" algn="ctr">
              <a:spcBef>
                <a:spcPts val="0"/>
              </a:spcBef>
              <a:spcAft>
                <a:spcPts val="0"/>
              </a:spcAft>
              <a:buSzPts val="2400"/>
              <a:buFont typeface="Calibri"/>
              <a:buNone/>
              <a:defRPr b="1" sz="2400">
                <a:solidFill>
                  <a:schemeClr val="dk1"/>
                </a:solidFill>
                <a:latin typeface="Calibri"/>
                <a:ea typeface="Calibri"/>
                <a:cs typeface="Calibri"/>
                <a:sym typeface="Calibri"/>
              </a:defRPr>
            </a:lvl5pPr>
            <a:lvl6pPr lvl="5" rtl="0" algn="ctr">
              <a:spcBef>
                <a:spcPts val="0"/>
              </a:spcBef>
              <a:spcAft>
                <a:spcPts val="0"/>
              </a:spcAft>
              <a:buSzPts val="2400"/>
              <a:buFont typeface="Calibri"/>
              <a:buNone/>
              <a:defRPr b="1" sz="2400">
                <a:solidFill>
                  <a:schemeClr val="dk1"/>
                </a:solidFill>
                <a:latin typeface="Calibri"/>
                <a:ea typeface="Calibri"/>
                <a:cs typeface="Calibri"/>
                <a:sym typeface="Calibri"/>
              </a:defRPr>
            </a:lvl6pPr>
            <a:lvl7pPr lvl="6" rtl="0" algn="ctr">
              <a:spcBef>
                <a:spcPts val="0"/>
              </a:spcBef>
              <a:spcAft>
                <a:spcPts val="0"/>
              </a:spcAft>
              <a:buSzPts val="2400"/>
              <a:buFont typeface="Calibri"/>
              <a:buNone/>
              <a:defRPr b="1" sz="2400">
                <a:solidFill>
                  <a:schemeClr val="dk1"/>
                </a:solidFill>
                <a:latin typeface="Calibri"/>
                <a:ea typeface="Calibri"/>
                <a:cs typeface="Calibri"/>
                <a:sym typeface="Calibri"/>
              </a:defRPr>
            </a:lvl7pPr>
            <a:lvl8pPr lvl="7" rtl="0" algn="ctr">
              <a:spcBef>
                <a:spcPts val="0"/>
              </a:spcBef>
              <a:spcAft>
                <a:spcPts val="0"/>
              </a:spcAft>
              <a:buSzPts val="2400"/>
              <a:buFont typeface="Calibri"/>
              <a:buNone/>
              <a:defRPr b="1" sz="2400">
                <a:solidFill>
                  <a:schemeClr val="dk1"/>
                </a:solidFill>
                <a:latin typeface="Calibri"/>
                <a:ea typeface="Calibri"/>
                <a:cs typeface="Calibri"/>
                <a:sym typeface="Calibri"/>
              </a:defRPr>
            </a:lvl8pPr>
            <a:lvl9pPr lvl="8" rtl="0" algn="ctr">
              <a:spcBef>
                <a:spcPts val="0"/>
              </a:spcBef>
              <a:spcAft>
                <a:spcPts val="0"/>
              </a:spcAft>
              <a:buSzPts val="2400"/>
              <a:buFont typeface="Calibri"/>
              <a:buNone/>
              <a:defRPr b="1" sz="2400">
                <a:solidFill>
                  <a:schemeClr val="dk1"/>
                </a:solidFill>
                <a:latin typeface="Calibri"/>
                <a:ea typeface="Calibri"/>
                <a:cs typeface="Calibri"/>
                <a:sym typeface="Calibri"/>
              </a:defRPr>
            </a:lvl9pPr>
          </a:lstStyle>
          <a:p/>
        </p:txBody>
      </p:sp>
      <p:sp>
        <p:nvSpPr>
          <p:cNvPr id="32" name="Google Shape;32;p8"/>
          <p:cNvSpPr txBox="1"/>
          <p:nvPr>
            <p:ph idx="3" type="title"/>
          </p:nvPr>
        </p:nvSpPr>
        <p:spPr>
          <a:xfrm>
            <a:off x="2749500" y="1240000"/>
            <a:ext cx="3663000" cy="495300"/>
          </a:xfrm>
          <a:prstGeom prst="rect">
            <a:avLst/>
          </a:prstGeom>
          <a:noFill/>
          <a:ln>
            <a:noFill/>
          </a:ln>
        </p:spPr>
        <p:txBody>
          <a:bodyPr anchorCtr="0" anchor="b" bIns="91425" lIns="91425" spcFirstLastPara="1" rIns="91425" wrap="square" tIns="91425">
            <a:noAutofit/>
          </a:bodyPr>
          <a:lstStyle>
            <a:lvl1pPr lvl="0" rtl="0" algn="ctr">
              <a:spcBef>
                <a:spcPts val="0"/>
              </a:spcBef>
              <a:spcAft>
                <a:spcPts val="0"/>
              </a:spcAft>
              <a:buSzPts val="1100"/>
              <a:buFont typeface="Calibri"/>
              <a:buNone/>
              <a:defRPr b="0" sz="1100">
                <a:solidFill>
                  <a:schemeClr val="dk1"/>
                </a:solidFill>
                <a:latin typeface="Calibri"/>
                <a:ea typeface="Calibri"/>
                <a:cs typeface="Calibri"/>
                <a:sym typeface="Calibri"/>
              </a:defRPr>
            </a:lvl1pPr>
            <a:lvl2pPr lvl="1" rtl="0" algn="ctr">
              <a:spcBef>
                <a:spcPts val="0"/>
              </a:spcBef>
              <a:spcAft>
                <a:spcPts val="0"/>
              </a:spcAft>
              <a:buSzPts val="3600"/>
              <a:buFont typeface="Arial"/>
              <a:buNone/>
              <a:defRPr b="1" sz="3600">
                <a:solidFill>
                  <a:schemeClr val="dk1"/>
                </a:solidFill>
                <a:latin typeface="Arial"/>
                <a:ea typeface="Arial"/>
                <a:cs typeface="Arial"/>
                <a:sym typeface="Arial"/>
              </a:defRPr>
            </a:lvl2pPr>
            <a:lvl3pPr lvl="2" rtl="0" algn="ctr">
              <a:spcBef>
                <a:spcPts val="0"/>
              </a:spcBef>
              <a:spcAft>
                <a:spcPts val="0"/>
              </a:spcAft>
              <a:buSzPts val="3600"/>
              <a:buFont typeface="Arial"/>
              <a:buNone/>
              <a:defRPr b="1" sz="3600">
                <a:solidFill>
                  <a:schemeClr val="dk1"/>
                </a:solidFill>
                <a:latin typeface="Arial"/>
                <a:ea typeface="Arial"/>
                <a:cs typeface="Arial"/>
                <a:sym typeface="Arial"/>
              </a:defRPr>
            </a:lvl3pPr>
            <a:lvl4pPr lvl="3" rtl="0" algn="ctr">
              <a:spcBef>
                <a:spcPts val="0"/>
              </a:spcBef>
              <a:spcAft>
                <a:spcPts val="0"/>
              </a:spcAft>
              <a:buSzPts val="3600"/>
              <a:buFont typeface="Arial"/>
              <a:buNone/>
              <a:defRPr b="1" sz="3600">
                <a:solidFill>
                  <a:schemeClr val="dk1"/>
                </a:solidFill>
                <a:latin typeface="Arial"/>
                <a:ea typeface="Arial"/>
                <a:cs typeface="Arial"/>
                <a:sym typeface="Arial"/>
              </a:defRPr>
            </a:lvl4pPr>
            <a:lvl5pPr lvl="4" rtl="0" algn="ctr">
              <a:spcBef>
                <a:spcPts val="0"/>
              </a:spcBef>
              <a:spcAft>
                <a:spcPts val="0"/>
              </a:spcAft>
              <a:buSzPts val="3600"/>
              <a:buFont typeface="Arial"/>
              <a:buNone/>
              <a:defRPr b="1" sz="3600">
                <a:solidFill>
                  <a:schemeClr val="dk1"/>
                </a:solidFill>
                <a:latin typeface="Arial"/>
                <a:ea typeface="Arial"/>
                <a:cs typeface="Arial"/>
                <a:sym typeface="Arial"/>
              </a:defRPr>
            </a:lvl5pPr>
            <a:lvl6pPr lvl="5" rtl="0" algn="ctr">
              <a:spcBef>
                <a:spcPts val="0"/>
              </a:spcBef>
              <a:spcAft>
                <a:spcPts val="0"/>
              </a:spcAft>
              <a:buSzPts val="3600"/>
              <a:buFont typeface="Arial"/>
              <a:buNone/>
              <a:defRPr b="1" sz="3600">
                <a:solidFill>
                  <a:schemeClr val="dk1"/>
                </a:solidFill>
                <a:latin typeface="Arial"/>
                <a:ea typeface="Arial"/>
                <a:cs typeface="Arial"/>
                <a:sym typeface="Arial"/>
              </a:defRPr>
            </a:lvl6pPr>
            <a:lvl7pPr lvl="6" rtl="0" algn="ctr">
              <a:spcBef>
                <a:spcPts val="0"/>
              </a:spcBef>
              <a:spcAft>
                <a:spcPts val="0"/>
              </a:spcAft>
              <a:buSzPts val="3600"/>
              <a:buFont typeface="Arial"/>
              <a:buNone/>
              <a:defRPr b="1" sz="3600">
                <a:solidFill>
                  <a:schemeClr val="dk1"/>
                </a:solidFill>
                <a:latin typeface="Arial"/>
                <a:ea typeface="Arial"/>
                <a:cs typeface="Arial"/>
                <a:sym typeface="Arial"/>
              </a:defRPr>
            </a:lvl7pPr>
            <a:lvl8pPr lvl="7" rtl="0" algn="ctr">
              <a:spcBef>
                <a:spcPts val="0"/>
              </a:spcBef>
              <a:spcAft>
                <a:spcPts val="0"/>
              </a:spcAft>
              <a:buSzPts val="3600"/>
              <a:buFont typeface="Arial"/>
              <a:buNone/>
              <a:defRPr b="1" sz="3600">
                <a:solidFill>
                  <a:schemeClr val="dk1"/>
                </a:solidFill>
                <a:latin typeface="Arial"/>
                <a:ea typeface="Arial"/>
                <a:cs typeface="Arial"/>
                <a:sym typeface="Arial"/>
              </a:defRPr>
            </a:lvl8pPr>
            <a:lvl9pPr lvl="8" rtl="0" algn="ctr">
              <a:spcBef>
                <a:spcPts val="0"/>
              </a:spcBef>
              <a:spcAft>
                <a:spcPts val="0"/>
              </a:spcAft>
              <a:buSzPts val="3600"/>
              <a:buFont typeface="Arial"/>
              <a:buNone/>
              <a:defRPr b="1" sz="3600">
                <a:solidFill>
                  <a:schemeClr val="dk1"/>
                </a:solidFill>
                <a:latin typeface="Arial"/>
                <a:ea typeface="Arial"/>
                <a:cs typeface="Arial"/>
                <a:sym typeface="Aria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png"/><Relationship Id="rId2" Type="http://schemas.openxmlformats.org/officeDocument/2006/relationships/hyperlink" Target="http://datastructur.es" TargetMode="External"/><Relationship Id="rId3" Type="http://schemas.openxmlformats.org/officeDocument/2006/relationships/slideLayout" Target="../slideLayouts/slideLayout1.xml"/><Relationship Id="rId4" Type="http://schemas.openxmlformats.org/officeDocument/2006/relationships/slideLayout" Target="../slideLayouts/slideLayout2.xml"/><Relationship Id="rId10" Type="http://schemas.openxmlformats.org/officeDocument/2006/relationships/theme" Target="../theme/theme1.xml"/><Relationship Id="rId9" Type="http://schemas.openxmlformats.org/officeDocument/2006/relationships/slideLayout" Target="../slideLayouts/slideLayout7.xml"/><Relationship Id="rId5" Type="http://schemas.openxmlformats.org/officeDocument/2006/relationships/slideLayout" Target="../slideLayouts/slideLayout3.xml"/><Relationship Id="rId6" Type="http://schemas.openxmlformats.org/officeDocument/2006/relationships/slideLayout" Target="../slideLayouts/slideLayout4.xml"/><Relationship Id="rId7" Type="http://schemas.openxmlformats.org/officeDocument/2006/relationships/slideLayout" Target="../slideLayouts/slideLayout5.xml"/><Relationship Id="rId8" Type="http://schemas.openxmlformats.org/officeDocument/2006/relationships/slideLayout" Target="../slideLayouts/slideLayout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rt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1pPr>
            <a:lvl2pPr lvl="1" rt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2pPr>
            <a:lvl3pPr lvl="2" rt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3pPr>
            <a:lvl4pPr lvl="3" rt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4pPr>
            <a:lvl5pPr lvl="4" rt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5pPr>
            <a:lvl6pPr lvl="5" rt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6pPr>
            <a:lvl7pPr lvl="6" rt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7pPr>
            <a:lvl8pPr lvl="7" rt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8pPr>
            <a:lvl9pPr lvl="8" rtl="0" algn="l">
              <a:spcBef>
                <a:spcPts val="0"/>
              </a:spcBef>
              <a:spcAft>
                <a:spcPts val="0"/>
              </a:spcAft>
              <a:buClr>
                <a:schemeClr val="dk1"/>
              </a:buClr>
              <a:buSzPts val="3600"/>
              <a:buFont typeface="Arial"/>
              <a:buNone/>
              <a:defRPr b="1" i="0" sz="3600" u="none" cap="none" strike="noStrike">
                <a:solidFill>
                  <a:schemeClr val="dk1"/>
                </a:solidFill>
                <a:latin typeface="Arial"/>
                <a:ea typeface="Arial"/>
                <a:cs typeface="Arial"/>
                <a:sym typeface="Arial"/>
              </a:defRPr>
            </a:lvl9pPr>
          </a:lstStyle>
          <a:p/>
        </p:txBody>
      </p:sp>
      <p:sp>
        <p:nvSpPr>
          <p:cNvPr id="7" name="Google Shape;7;p1"/>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rtl="0" algn="l">
              <a:spcBef>
                <a:spcPts val="600"/>
              </a:spcBef>
              <a:spcAft>
                <a:spcPts val="0"/>
              </a:spcAft>
              <a:buClr>
                <a:schemeClr val="dk1"/>
              </a:buClr>
              <a:buSzPts val="3000"/>
              <a:buFont typeface="Arial"/>
              <a:buChar char="●"/>
              <a:defRPr b="0" i="0" sz="3000" u="none" cap="none" strike="noStrike">
                <a:solidFill>
                  <a:schemeClr val="dk1"/>
                </a:solidFill>
                <a:latin typeface="Arial"/>
                <a:ea typeface="Arial"/>
                <a:cs typeface="Arial"/>
                <a:sym typeface="Arial"/>
              </a:defRPr>
            </a:lvl1pPr>
            <a:lvl2pPr indent="-381000" lvl="1" marL="914400" rtl="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81000" lvl="2" marL="1371600" rtl="0" algn="l">
              <a:spcBef>
                <a:spcPts val="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3pPr>
            <a:lvl4pPr indent="-342900" lvl="3" marL="1828800" rtl="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rtl="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rtl="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rtl="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rtl="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rtl="0" algn="l">
              <a:spcBef>
                <a:spcPts val="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pic>
        <p:nvPicPr>
          <p:cNvPr id="8" name="Google Shape;8;p1"/>
          <p:cNvPicPr preferRelativeResize="0"/>
          <p:nvPr/>
        </p:nvPicPr>
        <p:blipFill>
          <a:blip r:embed="rId1">
            <a:alphaModFix/>
          </a:blip>
          <a:stretch>
            <a:fillRect/>
          </a:stretch>
        </p:blipFill>
        <p:spPr>
          <a:xfrm>
            <a:off x="8686800" y="4983478"/>
            <a:ext cx="457200" cy="160022"/>
          </a:xfrm>
          <a:prstGeom prst="rect">
            <a:avLst/>
          </a:prstGeom>
          <a:noFill/>
          <a:ln>
            <a:noFill/>
          </a:ln>
        </p:spPr>
      </p:pic>
      <p:sp>
        <p:nvSpPr>
          <p:cNvPr id="9" name="Google Shape;9;p1"/>
          <p:cNvSpPr txBox="1"/>
          <p:nvPr/>
        </p:nvSpPr>
        <p:spPr>
          <a:xfrm>
            <a:off x="8578500" y="4793875"/>
            <a:ext cx="655200" cy="20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600" u="sng">
                <a:solidFill>
                  <a:srgbClr val="1155CC"/>
                </a:solidFill>
                <a:latin typeface="Calibri"/>
                <a:ea typeface="Calibri"/>
                <a:cs typeface="Calibri"/>
                <a:sym typeface="Calibri"/>
                <a:hlinkClick r:id="rId2">
                  <a:extLst>
                    <a:ext uri="{A12FA001-AC4F-418D-AE19-62706E023703}">
                      <ahyp:hlinkClr val="tx"/>
                    </a:ext>
                  </a:extLst>
                </a:hlinkClick>
              </a:rPr>
              <a:t>datastructur.es</a:t>
            </a:r>
            <a:endParaRPr sz="600">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sldLayoutIdLst>
    <p:sldLayoutId id="2147483648" r:id="rId3"/>
    <p:sldLayoutId id="2147483649" r:id="rId4"/>
    <p:sldLayoutId id="2147483650" r:id="rId5"/>
    <p:sldLayoutId id="2147483651" r:id="rId6"/>
    <p:sldLayoutId id="2147483652" r:id="rId7"/>
    <p:sldLayoutId id="2147483653" r:id="rId8"/>
    <p:sldLayoutId id="2147483654" r:id="rId9"/>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 Id="rId3" Type="http://schemas.openxmlformats.org/officeDocument/2006/relationships/image" Target="../media/image10.png"/><Relationship Id="rId4" Type="http://schemas.openxmlformats.org/officeDocument/2006/relationships/hyperlink" Target="http://www.youtube.com/watch?v=4pbAI40dK0A" TargetMode="External"/><Relationship Id="rId5" Type="http://schemas.openxmlformats.org/officeDocument/2006/relationships/image" Target="../media/image4.jp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 Id="rId3" Type="http://schemas.openxmlformats.org/officeDocument/2006/relationships/image" Target="../media/image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 Id="rId3" Type="http://schemas.openxmlformats.org/officeDocument/2006/relationships/image" Target="../media/image9.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 Id="rId3" Type="http://schemas.openxmlformats.org/officeDocument/2006/relationships/hyperlink" Target="https://us.edstem.org/courses/979/discussion/188174"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hyperlink" Target="https://docs.google.com/presentation/d/15yANECs6fbXUhgOqc4Fu05eAWuZqAVb1wsMQ82mHaCY/edit#slide=id.g10a4194b67_0_295" TargetMode="External"/><Relationship Id="rId4" Type="http://schemas.openxmlformats.org/officeDocument/2006/relationships/hyperlink" Target="https://docs.google.com/presentation/d/1QX6BW2ORZByt7iIoWBCDBSj4ctEubYLMlEylsW-smqU/pub?start=false&amp;loop=false&amp;delayms=3000&amp;slide=id.g78bbe4344_0638"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 name="Shape 36"/>
        <p:cNvGrpSpPr/>
        <p:nvPr/>
      </p:nvGrpSpPr>
      <p:grpSpPr>
        <a:xfrm>
          <a:off x="0" y="0"/>
          <a:ext cx="0" cy="0"/>
          <a:chOff x="0" y="0"/>
          <a:chExt cx="0" cy="0"/>
        </a:xfrm>
      </p:grpSpPr>
      <p:sp>
        <p:nvSpPr>
          <p:cNvPr id="37" name="Google Shape;37;p9"/>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Announcements</a:t>
            </a:r>
            <a:endParaRPr/>
          </a:p>
        </p:txBody>
      </p:sp>
      <p:sp>
        <p:nvSpPr>
          <p:cNvPr id="38" name="Google Shape;38;p9"/>
          <p:cNvSpPr txBox="1"/>
          <p:nvPr>
            <p:ph idx="1" type="body"/>
          </p:nvPr>
        </p:nvSpPr>
        <p:spPr>
          <a:xfrm>
            <a:off x="243000" y="556500"/>
            <a:ext cx="8614500" cy="4153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Your job from now until the final: Study a little each day.</a:t>
            </a:r>
            <a:endParaRPr/>
          </a:p>
          <a:p>
            <a:pPr indent="-355600" lvl="0" marL="457200" rtl="0" algn="l">
              <a:spcBef>
                <a:spcPts val="600"/>
              </a:spcBef>
              <a:spcAft>
                <a:spcPts val="0"/>
              </a:spcAft>
              <a:buSzPts val="2000"/>
              <a:buChar char="●"/>
            </a:pPr>
            <a:r>
              <a:rPr lang="en"/>
              <a:t>Final exam is comprehensive. </a:t>
            </a:r>
            <a:endParaRPr/>
          </a:p>
          <a:p>
            <a:pPr indent="-355600" lvl="0" marL="457200" rtl="0" algn="l">
              <a:spcBef>
                <a:spcPts val="0"/>
              </a:spcBef>
              <a:spcAft>
                <a:spcPts val="0"/>
              </a:spcAft>
              <a:buSzPts val="2000"/>
              <a:buChar char="●"/>
            </a:pPr>
            <a:r>
              <a:rPr lang="en"/>
              <a:t>Struggling students: DO EVERY C LEVEL PROBLEM. All of them.</a:t>
            </a:r>
            <a:endParaRPr/>
          </a:p>
          <a:p>
            <a:pPr indent="-355600" lvl="0" marL="457200" marR="0" rtl="0" algn="l">
              <a:lnSpc>
                <a:spcPct val="100000"/>
              </a:lnSpc>
              <a:spcBef>
                <a:spcPts val="0"/>
              </a:spcBef>
              <a:spcAft>
                <a:spcPts val="0"/>
              </a:spcAft>
              <a:buClr>
                <a:schemeClr val="dk1"/>
              </a:buClr>
              <a:buSzPts val="2000"/>
              <a:buFont typeface="Calibri"/>
              <a:buChar char="●"/>
            </a:pPr>
            <a:r>
              <a:rPr lang="en"/>
              <a:t>Work with other people! </a:t>
            </a:r>
            <a:endParaRPr/>
          </a:p>
          <a:p>
            <a:pPr indent="-355600" lvl="1" marL="914400" marR="0" rtl="0" algn="l">
              <a:lnSpc>
                <a:spcPct val="100000"/>
              </a:lnSpc>
              <a:spcBef>
                <a:spcPts val="0"/>
              </a:spcBef>
              <a:spcAft>
                <a:spcPts val="0"/>
              </a:spcAft>
              <a:buClr>
                <a:schemeClr val="dk1"/>
              </a:buClr>
              <a:buSzPts val="2000"/>
              <a:buFont typeface="Calibri"/>
              <a:buChar char="○"/>
            </a:pPr>
            <a:r>
              <a:rPr b="1" lang="en"/>
              <a:t>Argue and discuss!</a:t>
            </a:r>
            <a:br>
              <a:rPr lang="en"/>
            </a:br>
            <a:br>
              <a:rPr lang="en"/>
            </a:b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18"/>
          <p:cNvSpPr/>
          <p:nvPr/>
        </p:nvSpPr>
        <p:spPr>
          <a:xfrm>
            <a:off x="3590175" y="2023526"/>
            <a:ext cx="1233300" cy="381600"/>
          </a:xfrm>
          <a:prstGeom prst="roundRect">
            <a:avLst>
              <a:gd fmla="val 16667" name="adj"/>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8"/>
          <p:cNvSpPr/>
          <p:nvPr/>
        </p:nvSpPr>
        <p:spPr>
          <a:xfrm>
            <a:off x="3405733" y="1146710"/>
            <a:ext cx="1673700" cy="749700"/>
          </a:xfrm>
          <a:prstGeom prst="roundRect">
            <a:avLst>
              <a:gd fmla="val 16667" name="adj"/>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8"/>
          <p:cNvSpPr/>
          <p:nvPr/>
        </p:nvSpPr>
        <p:spPr>
          <a:xfrm>
            <a:off x="3573250" y="190200"/>
            <a:ext cx="1185000" cy="862800"/>
          </a:xfrm>
          <a:prstGeom prst="roundRect">
            <a:avLst>
              <a:gd fmla="val 16667" name="adj"/>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8"/>
          <p:cNvSpPr txBox="1"/>
          <p:nvPr/>
        </p:nvSpPr>
        <p:spPr>
          <a:xfrm>
            <a:off x="9325" y="-2900"/>
            <a:ext cx="3936900" cy="30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Search-By-Key-Identity Data Structures:</a:t>
            </a:r>
            <a:endParaRPr/>
          </a:p>
        </p:txBody>
      </p:sp>
      <p:sp>
        <p:nvSpPr>
          <p:cNvPr id="196" name="Google Shape;196;p18"/>
          <p:cNvSpPr/>
          <p:nvPr/>
        </p:nvSpPr>
        <p:spPr>
          <a:xfrm>
            <a:off x="1026325" y="525340"/>
            <a:ext cx="696300" cy="305400"/>
          </a:xfrm>
          <a:prstGeom prst="rect">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Set</a:t>
            </a:r>
            <a:endParaRPr/>
          </a:p>
        </p:txBody>
      </p:sp>
      <p:sp>
        <p:nvSpPr>
          <p:cNvPr id="197" name="Google Shape;197;p18"/>
          <p:cNvSpPr/>
          <p:nvPr/>
        </p:nvSpPr>
        <p:spPr>
          <a:xfrm>
            <a:off x="3664650" y="296140"/>
            <a:ext cx="1020300" cy="305400"/>
          </a:xfrm>
          <a:prstGeom prst="rect">
            <a:avLst/>
          </a:prstGeom>
          <a:solidFill>
            <a:srgbClr val="CFE2F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2-3 Tree</a:t>
            </a:r>
            <a:endParaRPr/>
          </a:p>
        </p:txBody>
      </p:sp>
      <p:sp>
        <p:nvSpPr>
          <p:cNvPr id="198" name="Google Shape;198;p18"/>
          <p:cNvSpPr/>
          <p:nvPr/>
        </p:nvSpPr>
        <p:spPr>
          <a:xfrm>
            <a:off x="3664650" y="677140"/>
            <a:ext cx="1020300" cy="305400"/>
          </a:xfrm>
          <a:prstGeom prst="rect">
            <a:avLst/>
          </a:prstGeom>
          <a:solidFill>
            <a:srgbClr val="CFE2F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RedBlack</a:t>
            </a:r>
            <a:endParaRPr/>
          </a:p>
        </p:txBody>
      </p:sp>
      <p:sp>
        <p:nvSpPr>
          <p:cNvPr id="199" name="Google Shape;199;p18"/>
          <p:cNvSpPr/>
          <p:nvPr/>
        </p:nvSpPr>
        <p:spPr>
          <a:xfrm>
            <a:off x="3436175" y="1186278"/>
            <a:ext cx="1594500" cy="305400"/>
          </a:xfrm>
          <a:prstGeom prst="rect">
            <a:avLst/>
          </a:prstGeom>
          <a:solidFill>
            <a:srgbClr val="CFE2F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External Chains</a:t>
            </a:r>
            <a:endParaRPr/>
          </a:p>
        </p:txBody>
      </p:sp>
      <p:sp>
        <p:nvSpPr>
          <p:cNvPr id="200" name="Google Shape;200;p18"/>
          <p:cNvSpPr/>
          <p:nvPr/>
        </p:nvSpPr>
        <p:spPr>
          <a:xfrm>
            <a:off x="3436050" y="1555678"/>
            <a:ext cx="1594500" cy="305400"/>
          </a:xfrm>
          <a:prstGeom prst="rect">
            <a:avLst/>
          </a:prstGeom>
          <a:solidFill>
            <a:srgbClr val="CFE2F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Linear Probing</a:t>
            </a:r>
            <a:endParaRPr/>
          </a:p>
        </p:txBody>
      </p:sp>
      <p:sp>
        <p:nvSpPr>
          <p:cNvPr id="201" name="Google Shape;201;p18"/>
          <p:cNvSpPr/>
          <p:nvPr/>
        </p:nvSpPr>
        <p:spPr>
          <a:xfrm>
            <a:off x="1026200" y="1159015"/>
            <a:ext cx="696300" cy="305400"/>
          </a:xfrm>
          <a:prstGeom prst="rect">
            <a:avLst/>
          </a:prstGeom>
          <a:solidFill>
            <a:srgbClr val="FFFFFF"/>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Map</a:t>
            </a:r>
            <a:endParaRPr/>
          </a:p>
        </p:txBody>
      </p:sp>
      <p:cxnSp>
        <p:nvCxnSpPr>
          <p:cNvPr id="202" name="Google Shape;202;p18"/>
          <p:cNvCxnSpPr>
            <a:stCxn id="196" idx="3"/>
            <a:endCxn id="197" idx="1"/>
          </p:cNvCxnSpPr>
          <p:nvPr/>
        </p:nvCxnSpPr>
        <p:spPr>
          <a:xfrm flipH="1" rot="10800000">
            <a:off x="1722625" y="448840"/>
            <a:ext cx="1941900" cy="229200"/>
          </a:xfrm>
          <a:prstGeom prst="straightConnector1">
            <a:avLst/>
          </a:prstGeom>
          <a:noFill/>
          <a:ln cap="flat" cmpd="sng" w="19050">
            <a:solidFill>
              <a:schemeClr val="dk2"/>
            </a:solidFill>
            <a:prstDash val="solid"/>
            <a:round/>
            <a:headEnd len="med" w="med" type="none"/>
            <a:tailEnd len="med" w="med" type="none"/>
          </a:ln>
        </p:spPr>
      </p:cxnSp>
      <p:cxnSp>
        <p:nvCxnSpPr>
          <p:cNvPr id="203" name="Google Shape;203;p18"/>
          <p:cNvCxnSpPr>
            <a:stCxn id="196" idx="3"/>
            <a:endCxn id="198" idx="1"/>
          </p:cNvCxnSpPr>
          <p:nvPr/>
        </p:nvCxnSpPr>
        <p:spPr>
          <a:xfrm>
            <a:off x="1722625" y="678040"/>
            <a:ext cx="1941900" cy="151800"/>
          </a:xfrm>
          <a:prstGeom prst="straightConnector1">
            <a:avLst/>
          </a:prstGeom>
          <a:noFill/>
          <a:ln cap="flat" cmpd="sng" w="19050">
            <a:solidFill>
              <a:schemeClr val="dk2"/>
            </a:solidFill>
            <a:prstDash val="solid"/>
            <a:round/>
            <a:headEnd len="med" w="med" type="none"/>
            <a:tailEnd len="med" w="med" type="none"/>
          </a:ln>
        </p:spPr>
      </p:cxnSp>
      <p:cxnSp>
        <p:nvCxnSpPr>
          <p:cNvPr id="204" name="Google Shape;204;p18"/>
          <p:cNvCxnSpPr>
            <a:stCxn id="201" idx="3"/>
            <a:endCxn id="200" idx="1"/>
          </p:cNvCxnSpPr>
          <p:nvPr/>
        </p:nvCxnSpPr>
        <p:spPr>
          <a:xfrm>
            <a:off x="1722500" y="1311715"/>
            <a:ext cx="1713600" cy="396600"/>
          </a:xfrm>
          <a:prstGeom prst="straightConnector1">
            <a:avLst/>
          </a:prstGeom>
          <a:noFill/>
          <a:ln cap="flat" cmpd="sng" w="19050">
            <a:solidFill>
              <a:schemeClr val="dk2"/>
            </a:solidFill>
            <a:prstDash val="solid"/>
            <a:round/>
            <a:headEnd len="med" w="med" type="none"/>
            <a:tailEnd len="med" w="med" type="none"/>
          </a:ln>
        </p:spPr>
      </p:cxnSp>
      <p:cxnSp>
        <p:nvCxnSpPr>
          <p:cNvPr id="205" name="Google Shape;205;p18"/>
          <p:cNvCxnSpPr>
            <a:stCxn id="201" idx="3"/>
            <a:endCxn id="199" idx="1"/>
          </p:cNvCxnSpPr>
          <p:nvPr/>
        </p:nvCxnSpPr>
        <p:spPr>
          <a:xfrm>
            <a:off x="1722500" y="1311715"/>
            <a:ext cx="1713600" cy="27300"/>
          </a:xfrm>
          <a:prstGeom prst="straightConnector1">
            <a:avLst/>
          </a:prstGeom>
          <a:noFill/>
          <a:ln cap="flat" cmpd="sng" w="19050">
            <a:solidFill>
              <a:schemeClr val="dk2"/>
            </a:solidFill>
            <a:prstDash val="solid"/>
            <a:round/>
            <a:headEnd len="med" w="med" type="none"/>
            <a:tailEnd len="med" w="med" type="none"/>
          </a:ln>
        </p:spPr>
      </p:cxnSp>
      <p:cxnSp>
        <p:nvCxnSpPr>
          <p:cNvPr id="206" name="Google Shape;206;p18"/>
          <p:cNvCxnSpPr>
            <a:stCxn id="196" idx="3"/>
            <a:endCxn id="199" idx="1"/>
          </p:cNvCxnSpPr>
          <p:nvPr/>
        </p:nvCxnSpPr>
        <p:spPr>
          <a:xfrm>
            <a:off x="1722625" y="678040"/>
            <a:ext cx="1713600" cy="660900"/>
          </a:xfrm>
          <a:prstGeom prst="straightConnector1">
            <a:avLst/>
          </a:prstGeom>
          <a:noFill/>
          <a:ln cap="flat" cmpd="sng" w="19050">
            <a:solidFill>
              <a:schemeClr val="dk2"/>
            </a:solidFill>
            <a:prstDash val="solid"/>
            <a:round/>
            <a:headEnd len="med" w="med" type="none"/>
            <a:tailEnd len="med" w="med" type="none"/>
          </a:ln>
        </p:spPr>
      </p:cxnSp>
      <p:cxnSp>
        <p:nvCxnSpPr>
          <p:cNvPr id="207" name="Google Shape;207;p18"/>
          <p:cNvCxnSpPr>
            <a:stCxn id="196" idx="3"/>
            <a:endCxn id="200" idx="1"/>
          </p:cNvCxnSpPr>
          <p:nvPr/>
        </p:nvCxnSpPr>
        <p:spPr>
          <a:xfrm>
            <a:off x="1722625" y="678040"/>
            <a:ext cx="1713300" cy="1030200"/>
          </a:xfrm>
          <a:prstGeom prst="straightConnector1">
            <a:avLst/>
          </a:prstGeom>
          <a:noFill/>
          <a:ln cap="flat" cmpd="sng" w="19050">
            <a:solidFill>
              <a:schemeClr val="dk2"/>
            </a:solidFill>
            <a:prstDash val="solid"/>
            <a:round/>
            <a:headEnd len="med" w="med" type="none"/>
            <a:tailEnd len="med" w="med" type="none"/>
          </a:ln>
        </p:spPr>
      </p:cxnSp>
      <p:cxnSp>
        <p:nvCxnSpPr>
          <p:cNvPr id="208" name="Google Shape;208;p18"/>
          <p:cNvCxnSpPr>
            <a:stCxn id="201" idx="3"/>
            <a:endCxn id="198" idx="1"/>
          </p:cNvCxnSpPr>
          <p:nvPr/>
        </p:nvCxnSpPr>
        <p:spPr>
          <a:xfrm flipH="1" rot="10800000">
            <a:off x="1722500" y="829915"/>
            <a:ext cx="1942200" cy="481800"/>
          </a:xfrm>
          <a:prstGeom prst="straightConnector1">
            <a:avLst/>
          </a:prstGeom>
          <a:noFill/>
          <a:ln cap="flat" cmpd="sng" w="19050">
            <a:solidFill>
              <a:schemeClr val="dk2"/>
            </a:solidFill>
            <a:prstDash val="solid"/>
            <a:round/>
            <a:headEnd len="med" w="med" type="none"/>
            <a:tailEnd len="med" w="med" type="none"/>
          </a:ln>
        </p:spPr>
      </p:cxnSp>
      <p:cxnSp>
        <p:nvCxnSpPr>
          <p:cNvPr id="209" name="Google Shape;209;p18"/>
          <p:cNvCxnSpPr>
            <a:stCxn id="201" idx="3"/>
            <a:endCxn id="197" idx="1"/>
          </p:cNvCxnSpPr>
          <p:nvPr/>
        </p:nvCxnSpPr>
        <p:spPr>
          <a:xfrm flipH="1" rot="10800000">
            <a:off x="1722500" y="448915"/>
            <a:ext cx="1942200" cy="862800"/>
          </a:xfrm>
          <a:prstGeom prst="straightConnector1">
            <a:avLst/>
          </a:prstGeom>
          <a:noFill/>
          <a:ln cap="flat" cmpd="sng" w="19050">
            <a:solidFill>
              <a:schemeClr val="dk2"/>
            </a:solidFill>
            <a:prstDash val="solid"/>
            <a:round/>
            <a:headEnd len="med" w="med" type="none"/>
            <a:tailEnd len="med" w="med" type="none"/>
          </a:ln>
        </p:spPr>
      </p:cxnSp>
      <p:sp>
        <p:nvSpPr>
          <p:cNvPr id="210" name="Google Shape;210;p18"/>
          <p:cNvSpPr txBox="1"/>
          <p:nvPr/>
        </p:nvSpPr>
        <p:spPr>
          <a:xfrm>
            <a:off x="5009100" y="392215"/>
            <a:ext cx="30153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Searches using compareTo()</a:t>
            </a:r>
            <a:endParaRPr/>
          </a:p>
          <a:p>
            <a:pPr indent="0" lvl="0" marL="0" rtl="0" algn="l">
              <a:spcBef>
                <a:spcPts val="0"/>
              </a:spcBef>
              <a:spcAft>
                <a:spcPts val="0"/>
              </a:spcAft>
              <a:buNone/>
            </a:pPr>
            <a:r>
              <a:rPr lang="en"/>
              <a:t>Analogous to </a:t>
            </a:r>
            <a:r>
              <a:rPr b="1" lang="en"/>
              <a:t>Comparison-Based</a:t>
            </a:r>
            <a:endParaRPr b="1"/>
          </a:p>
        </p:txBody>
      </p:sp>
      <p:sp>
        <p:nvSpPr>
          <p:cNvPr id="211" name="Google Shape;211;p18"/>
          <p:cNvSpPr txBox="1"/>
          <p:nvPr/>
        </p:nvSpPr>
        <p:spPr>
          <a:xfrm>
            <a:off x="5317425" y="1254553"/>
            <a:ext cx="35982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Searches using hashCode() and equals()</a:t>
            </a:r>
            <a:endParaRPr/>
          </a:p>
          <a:p>
            <a:pPr indent="0" lvl="0" marL="0" rtl="0" algn="l">
              <a:spcBef>
                <a:spcPts val="0"/>
              </a:spcBef>
              <a:spcAft>
                <a:spcPts val="0"/>
              </a:spcAft>
              <a:buNone/>
            </a:pPr>
            <a:r>
              <a:rPr lang="en"/>
              <a:t>Roughly Analogous to </a:t>
            </a:r>
            <a:r>
              <a:rPr b="1" lang="en"/>
              <a:t>Integer Sorting</a:t>
            </a:r>
            <a:endParaRPr b="1"/>
          </a:p>
        </p:txBody>
      </p:sp>
      <p:sp>
        <p:nvSpPr>
          <p:cNvPr id="212" name="Google Shape;212;p18"/>
          <p:cNvSpPr/>
          <p:nvPr/>
        </p:nvSpPr>
        <p:spPr>
          <a:xfrm>
            <a:off x="5906133" y="3487750"/>
            <a:ext cx="757500" cy="749700"/>
          </a:xfrm>
          <a:prstGeom prst="roundRect">
            <a:avLst>
              <a:gd fmla="val 16667" name="adj"/>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13" name="Google Shape;213;p18"/>
          <p:cNvCxnSpPr/>
          <p:nvPr/>
        </p:nvCxnSpPr>
        <p:spPr>
          <a:xfrm>
            <a:off x="-12225" y="2492325"/>
            <a:ext cx="9162900" cy="0"/>
          </a:xfrm>
          <a:prstGeom prst="straightConnector1">
            <a:avLst/>
          </a:prstGeom>
          <a:noFill/>
          <a:ln cap="flat" cmpd="sng" w="19050">
            <a:solidFill>
              <a:schemeClr val="dk2"/>
            </a:solidFill>
            <a:prstDash val="solid"/>
            <a:round/>
            <a:headEnd len="med" w="med" type="none"/>
            <a:tailEnd len="med" w="med" type="none"/>
          </a:ln>
        </p:spPr>
      </p:cxnSp>
      <p:sp>
        <p:nvSpPr>
          <p:cNvPr id="214" name="Google Shape;214;p18"/>
          <p:cNvSpPr txBox="1"/>
          <p:nvPr/>
        </p:nvSpPr>
        <p:spPr>
          <a:xfrm>
            <a:off x="-39550" y="2483025"/>
            <a:ext cx="5217900" cy="30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Comparison Based </a:t>
            </a:r>
            <a:r>
              <a:rPr lang="en"/>
              <a:t>Sorting Algorithms: </a:t>
            </a:r>
            <a:r>
              <a:rPr lang="en">
                <a:solidFill>
                  <a:schemeClr val="dk1"/>
                </a:solidFill>
                <a:latin typeface="Calibri"/>
                <a:ea typeface="Calibri"/>
                <a:cs typeface="Calibri"/>
                <a:sym typeface="Calibri"/>
              </a:rPr>
              <a:t>Ω(N log N) worst case</a:t>
            </a:r>
            <a:endParaRPr/>
          </a:p>
        </p:txBody>
      </p:sp>
      <p:sp>
        <p:nvSpPr>
          <p:cNvPr id="215" name="Google Shape;215;p18"/>
          <p:cNvSpPr/>
          <p:nvPr/>
        </p:nvSpPr>
        <p:spPr>
          <a:xfrm>
            <a:off x="513850" y="2886800"/>
            <a:ext cx="1093800" cy="305400"/>
          </a:xfrm>
          <a:prstGeom prst="rect">
            <a:avLst/>
          </a:prstGeom>
          <a:solidFill>
            <a:srgbClr val="D9EAD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Selection</a:t>
            </a:r>
            <a:endParaRPr/>
          </a:p>
        </p:txBody>
      </p:sp>
      <p:sp>
        <p:nvSpPr>
          <p:cNvPr id="216" name="Google Shape;216;p18"/>
          <p:cNvSpPr/>
          <p:nvPr/>
        </p:nvSpPr>
        <p:spPr>
          <a:xfrm>
            <a:off x="513850" y="4026800"/>
            <a:ext cx="1093800" cy="305400"/>
          </a:xfrm>
          <a:prstGeom prst="rect">
            <a:avLst/>
          </a:prstGeom>
          <a:solidFill>
            <a:srgbClr val="D9EAD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Insertion</a:t>
            </a:r>
            <a:endParaRPr/>
          </a:p>
        </p:txBody>
      </p:sp>
      <p:sp>
        <p:nvSpPr>
          <p:cNvPr id="217" name="Google Shape;217;p18"/>
          <p:cNvSpPr/>
          <p:nvPr/>
        </p:nvSpPr>
        <p:spPr>
          <a:xfrm>
            <a:off x="513850" y="3266600"/>
            <a:ext cx="1093800" cy="305400"/>
          </a:xfrm>
          <a:prstGeom prst="rect">
            <a:avLst/>
          </a:prstGeom>
          <a:solidFill>
            <a:srgbClr val="D9EAD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Merge</a:t>
            </a:r>
            <a:endParaRPr/>
          </a:p>
        </p:txBody>
      </p:sp>
      <p:sp>
        <p:nvSpPr>
          <p:cNvPr id="218" name="Google Shape;218;p18"/>
          <p:cNvSpPr/>
          <p:nvPr/>
        </p:nvSpPr>
        <p:spPr>
          <a:xfrm>
            <a:off x="513850" y="3647000"/>
            <a:ext cx="1093800" cy="305400"/>
          </a:xfrm>
          <a:prstGeom prst="rect">
            <a:avLst/>
          </a:prstGeom>
          <a:solidFill>
            <a:srgbClr val="D9EAD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Partition</a:t>
            </a:r>
            <a:endParaRPr/>
          </a:p>
        </p:txBody>
      </p:sp>
      <p:sp>
        <p:nvSpPr>
          <p:cNvPr id="219" name="Google Shape;219;p18"/>
          <p:cNvSpPr/>
          <p:nvPr/>
        </p:nvSpPr>
        <p:spPr>
          <a:xfrm>
            <a:off x="1352050" y="4682150"/>
            <a:ext cx="1020300" cy="305400"/>
          </a:xfrm>
          <a:prstGeom prst="rect">
            <a:avLst/>
          </a:prstGeom>
          <a:solidFill>
            <a:srgbClr val="D9EAD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Counting</a:t>
            </a:r>
            <a:endParaRPr/>
          </a:p>
        </p:txBody>
      </p:sp>
      <p:sp>
        <p:nvSpPr>
          <p:cNvPr id="220" name="Google Shape;220;p18"/>
          <p:cNvSpPr/>
          <p:nvPr/>
        </p:nvSpPr>
        <p:spPr>
          <a:xfrm>
            <a:off x="5967490" y="3533700"/>
            <a:ext cx="633300" cy="305400"/>
          </a:xfrm>
          <a:prstGeom prst="rect">
            <a:avLst/>
          </a:prstGeom>
          <a:solidFill>
            <a:srgbClr val="D9EAD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LSD</a:t>
            </a:r>
            <a:endParaRPr/>
          </a:p>
        </p:txBody>
      </p:sp>
      <p:sp>
        <p:nvSpPr>
          <p:cNvPr id="221" name="Google Shape;221;p18"/>
          <p:cNvSpPr/>
          <p:nvPr/>
        </p:nvSpPr>
        <p:spPr>
          <a:xfrm>
            <a:off x="5967490" y="3900650"/>
            <a:ext cx="633300" cy="305400"/>
          </a:xfrm>
          <a:prstGeom prst="rect">
            <a:avLst/>
          </a:prstGeom>
          <a:solidFill>
            <a:srgbClr val="D9EAD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MSD</a:t>
            </a:r>
            <a:endParaRPr/>
          </a:p>
        </p:txBody>
      </p:sp>
      <p:sp>
        <p:nvSpPr>
          <p:cNvPr id="222" name="Google Shape;222;p18"/>
          <p:cNvSpPr/>
          <p:nvPr/>
        </p:nvSpPr>
        <p:spPr>
          <a:xfrm>
            <a:off x="6946325" y="3686125"/>
            <a:ext cx="1093800" cy="305400"/>
          </a:xfrm>
          <a:prstGeom prst="rect">
            <a:avLst/>
          </a:prstGeom>
          <a:solidFill>
            <a:srgbClr val="B6D7A8"/>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Counting</a:t>
            </a:r>
            <a:endParaRPr/>
          </a:p>
        </p:txBody>
      </p:sp>
      <p:cxnSp>
        <p:nvCxnSpPr>
          <p:cNvPr id="223" name="Google Shape;223;p18"/>
          <p:cNvCxnSpPr>
            <a:stCxn id="221" idx="3"/>
            <a:endCxn id="222" idx="1"/>
          </p:cNvCxnSpPr>
          <p:nvPr/>
        </p:nvCxnSpPr>
        <p:spPr>
          <a:xfrm flipH="1" rot="10800000">
            <a:off x="6600790" y="3838850"/>
            <a:ext cx="345600" cy="214500"/>
          </a:xfrm>
          <a:prstGeom prst="straightConnector1">
            <a:avLst/>
          </a:prstGeom>
          <a:noFill/>
          <a:ln cap="flat" cmpd="sng" w="19050">
            <a:solidFill>
              <a:schemeClr val="dk2"/>
            </a:solidFill>
            <a:prstDash val="solid"/>
            <a:round/>
            <a:headEnd len="med" w="med" type="none"/>
            <a:tailEnd len="med" w="med" type="none"/>
          </a:ln>
        </p:spPr>
      </p:cxnSp>
      <p:cxnSp>
        <p:nvCxnSpPr>
          <p:cNvPr id="224" name="Google Shape;224;p18"/>
          <p:cNvCxnSpPr>
            <a:stCxn id="222" idx="1"/>
            <a:endCxn id="220" idx="3"/>
          </p:cNvCxnSpPr>
          <p:nvPr/>
        </p:nvCxnSpPr>
        <p:spPr>
          <a:xfrm rot="10800000">
            <a:off x="6600725" y="3686425"/>
            <a:ext cx="345600" cy="152400"/>
          </a:xfrm>
          <a:prstGeom prst="straightConnector1">
            <a:avLst/>
          </a:prstGeom>
          <a:noFill/>
          <a:ln cap="flat" cmpd="sng" w="19050">
            <a:solidFill>
              <a:schemeClr val="dk2"/>
            </a:solidFill>
            <a:prstDash val="solid"/>
            <a:round/>
            <a:headEnd len="med" w="med" type="none"/>
            <a:tailEnd len="med" w="med" type="none"/>
          </a:ln>
        </p:spPr>
      </p:cxnSp>
      <p:cxnSp>
        <p:nvCxnSpPr>
          <p:cNvPr id="225" name="Google Shape;225;p18"/>
          <p:cNvCxnSpPr/>
          <p:nvPr/>
        </p:nvCxnSpPr>
        <p:spPr>
          <a:xfrm>
            <a:off x="5321975" y="2492325"/>
            <a:ext cx="0" cy="2663400"/>
          </a:xfrm>
          <a:prstGeom prst="straightConnector1">
            <a:avLst/>
          </a:prstGeom>
          <a:noFill/>
          <a:ln cap="flat" cmpd="sng" w="19050">
            <a:solidFill>
              <a:schemeClr val="dk2"/>
            </a:solidFill>
            <a:prstDash val="solid"/>
            <a:round/>
            <a:headEnd len="med" w="med" type="none"/>
            <a:tailEnd len="med" w="med" type="none"/>
          </a:ln>
        </p:spPr>
      </p:cxnSp>
      <p:sp>
        <p:nvSpPr>
          <p:cNvPr id="226" name="Google Shape;226;p18"/>
          <p:cNvSpPr txBox="1"/>
          <p:nvPr/>
        </p:nvSpPr>
        <p:spPr>
          <a:xfrm>
            <a:off x="5486550" y="2465800"/>
            <a:ext cx="3736500" cy="30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Radix Sorting Algorithms: </a:t>
            </a:r>
            <a:r>
              <a:rPr lang="en">
                <a:solidFill>
                  <a:schemeClr val="dk1"/>
                </a:solidFill>
              </a:rPr>
              <a:t>Θ(NL) worst case:</a:t>
            </a:r>
            <a:endParaRPr/>
          </a:p>
        </p:txBody>
      </p:sp>
      <p:cxnSp>
        <p:nvCxnSpPr>
          <p:cNvPr id="227" name="Google Shape;227;p18"/>
          <p:cNvCxnSpPr/>
          <p:nvPr/>
        </p:nvCxnSpPr>
        <p:spPr>
          <a:xfrm rot="10800000">
            <a:off x="-12125" y="4392450"/>
            <a:ext cx="5351100" cy="0"/>
          </a:xfrm>
          <a:prstGeom prst="straightConnector1">
            <a:avLst/>
          </a:prstGeom>
          <a:noFill/>
          <a:ln cap="flat" cmpd="sng" w="19050">
            <a:solidFill>
              <a:schemeClr val="dk2"/>
            </a:solidFill>
            <a:prstDash val="solid"/>
            <a:round/>
            <a:headEnd len="med" w="med" type="none"/>
            <a:tailEnd len="med" w="med" type="none"/>
          </a:ln>
        </p:spPr>
      </p:cxnSp>
      <p:sp>
        <p:nvSpPr>
          <p:cNvPr id="228" name="Google Shape;228;p18"/>
          <p:cNvSpPr txBox="1"/>
          <p:nvPr/>
        </p:nvSpPr>
        <p:spPr>
          <a:xfrm>
            <a:off x="51875" y="4323450"/>
            <a:ext cx="5265600" cy="30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Small-Alphabet </a:t>
            </a:r>
            <a:r>
              <a:rPr b="1" lang="en"/>
              <a:t>(Integer) Sorting Algorithms</a:t>
            </a:r>
            <a:r>
              <a:rPr lang="en"/>
              <a:t>: Θ(N) worst case</a:t>
            </a:r>
            <a:endParaRPr/>
          </a:p>
        </p:txBody>
      </p:sp>
      <p:sp>
        <p:nvSpPr>
          <p:cNvPr id="229" name="Google Shape;229;p18"/>
          <p:cNvSpPr txBox="1"/>
          <p:nvPr/>
        </p:nvSpPr>
        <p:spPr>
          <a:xfrm>
            <a:off x="5763963" y="2735776"/>
            <a:ext cx="2558700" cy="25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(require a sorting subroutine) </a:t>
            </a:r>
            <a:endParaRPr/>
          </a:p>
        </p:txBody>
      </p:sp>
      <p:sp>
        <p:nvSpPr>
          <p:cNvPr id="230" name="Google Shape;230;p18"/>
          <p:cNvSpPr/>
          <p:nvPr/>
        </p:nvSpPr>
        <p:spPr>
          <a:xfrm>
            <a:off x="2214225" y="4042200"/>
            <a:ext cx="2501700" cy="253200"/>
          </a:xfrm>
          <a:prstGeom prst="rect">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If store in helper BST, eq. to </a:t>
            </a:r>
            <a:endParaRPr/>
          </a:p>
        </p:txBody>
      </p:sp>
      <p:cxnSp>
        <p:nvCxnSpPr>
          <p:cNvPr id="231" name="Google Shape;231;p18"/>
          <p:cNvCxnSpPr>
            <a:stCxn id="216" idx="3"/>
            <a:endCxn id="230" idx="1"/>
          </p:cNvCxnSpPr>
          <p:nvPr/>
        </p:nvCxnSpPr>
        <p:spPr>
          <a:xfrm flipH="1" rot="10800000">
            <a:off x="1607650" y="4168700"/>
            <a:ext cx="606600" cy="10800"/>
          </a:xfrm>
          <a:prstGeom prst="straightConnector1">
            <a:avLst/>
          </a:prstGeom>
          <a:noFill/>
          <a:ln cap="flat" cmpd="sng" w="19050">
            <a:solidFill>
              <a:schemeClr val="dk2"/>
            </a:solidFill>
            <a:prstDash val="solid"/>
            <a:round/>
            <a:headEnd len="med" w="med" type="none"/>
            <a:tailEnd len="med" w="med" type="triangle"/>
          </a:ln>
        </p:spPr>
      </p:cxnSp>
      <p:cxnSp>
        <p:nvCxnSpPr>
          <p:cNvPr id="232" name="Google Shape;232;p18"/>
          <p:cNvCxnSpPr>
            <a:stCxn id="230" idx="3"/>
            <a:endCxn id="218" idx="3"/>
          </p:cNvCxnSpPr>
          <p:nvPr/>
        </p:nvCxnSpPr>
        <p:spPr>
          <a:xfrm rot="10800000">
            <a:off x="1607625" y="3799800"/>
            <a:ext cx="3108300" cy="369000"/>
          </a:xfrm>
          <a:prstGeom prst="curvedConnector3">
            <a:avLst>
              <a:gd fmla="val -7661" name="adj1"/>
            </a:avLst>
          </a:prstGeom>
          <a:noFill/>
          <a:ln cap="flat" cmpd="sng" w="19050">
            <a:solidFill>
              <a:schemeClr val="dk2"/>
            </a:solidFill>
            <a:prstDash val="solid"/>
            <a:round/>
            <a:headEnd len="med" w="med" type="none"/>
            <a:tailEnd len="med" w="med" type="triangle"/>
          </a:ln>
        </p:spPr>
      </p:cxnSp>
      <p:sp>
        <p:nvSpPr>
          <p:cNvPr id="233" name="Google Shape;233;p18"/>
          <p:cNvSpPr/>
          <p:nvPr/>
        </p:nvSpPr>
        <p:spPr>
          <a:xfrm>
            <a:off x="1877925" y="2910767"/>
            <a:ext cx="1323000" cy="253200"/>
          </a:xfrm>
          <a:prstGeom prst="rect">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If heapify first</a:t>
            </a:r>
            <a:endParaRPr/>
          </a:p>
        </p:txBody>
      </p:sp>
      <p:cxnSp>
        <p:nvCxnSpPr>
          <p:cNvPr id="234" name="Google Shape;234;p18"/>
          <p:cNvCxnSpPr>
            <a:stCxn id="215" idx="3"/>
            <a:endCxn id="233" idx="1"/>
          </p:cNvCxnSpPr>
          <p:nvPr/>
        </p:nvCxnSpPr>
        <p:spPr>
          <a:xfrm flipH="1" rot="10800000">
            <a:off x="1607650" y="3037400"/>
            <a:ext cx="270300" cy="2100"/>
          </a:xfrm>
          <a:prstGeom prst="straightConnector1">
            <a:avLst/>
          </a:prstGeom>
          <a:noFill/>
          <a:ln cap="flat" cmpd="sng" w="19050">
            <a:solidFill>
              <a:schemeClr val="dk2"/>
            </a:solidFill>
            <a:prstDash val="solid"/>
            <a:round/>
            <a:headEnd len="med" w="med" type="none"/>
            <a:tailEnd len="med" w="med" type="triangle"/>
          </a:ln>
        </p:spPr>
      </p:cxnSp>
      <p:sp>
        <p:nvSpPr>
          <p:cNvPr id="235" name="Google Shape;235;p18"/>
          <p:cNvSpPr/>
          <p:nvPr/>
        </p:nvSpPr>
        <p:spPr>
          <a:xfrm>
            <a:off x="3471200" y="2884655"/>
            <a:ext cx="1093800" cy="305400"/>
          </a:xfrm>
          <a:prstGeom prst="rect">
            <a:avLst/>
          </a:prstGeom>
          <a:solidFill>
            <a:srgbClr val="D9EAD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Heapsort</a:t>
            </a:r>
            <a:endParaRPr/>
          </a:p>
        </p:txBody>
      </p:sp>
      <p:cxnSp>
        <p:nvCxnSpPr>
          <p:cNvPr id="236" name="Google Shape;236;p18"/>
          <p:cNvCxnSpPr>
            <a:stCxn id="233" idx="3"/>
            <a:endCxn id="235" idx="1"/>
          </p:cNvCxnSpPr>
          <p:nvPr/>
        </p:nvCxnSpPr>
        <p:spPr>
          <a:xfrm>
            <a:off x="3200925" y="3037367"/>
            <a:ext cx="270300" cy="0"/>
          </a:xfrm>
          <a:prstGeom prst="straightConnector1">
            <a:avLst/>
          </a:prstGeom>
          <a:noFill/>
          <a:ln cap="flat" cmpd="sng" w="19050">
            <a:solidFill>
              <a:schemeClr val="dk2"/>
            </a:solidFill>
            <a:prstDash val="solid"/>
            <a:round/>
            <a:headEnd len="med" w="med" type="none"/>
            <a:tailEnd len="med" w="med" type="triangle"/>
          </a:ln>
        </p:spPr>
      </p:cxnSp>
      <p:sp>
        <p:nvSpPr>
          <p:cNvPr id="237" name="Google Shape;237;p18"/>
          <p:cNvSpPr/>
          <p:nvPr/>
        </p:nvSpPr>
        <p:spPr>
          <a:xfrm>
            <a:off x="3690038" y="2073128"/>
            <a:ext cx="1020300" cy="305400"/>
          </a:xfrm>
          <a:prstGeom prst="rect">
            <a:avLst/>
          </a:prstGeom>
          <a:solidFill>
            <a:srgbClr val="CFE2F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Trie / TST</a:t>
            </a:r>
            <a:endParaRPr/>
          </a:p>
        </p:txBody>
      </p:sp>
      <p:sp>
        <p:nvSpPr>
          <p:cNvPr id="238" name="Google Shape;238;p18"/>
          <p:cNvSpPr txBox="1"/>
          <p:nvPr/>
        </p:nvSpPr>
        <p:spPr>
          <a:xfrm>
            <a:off x="4974425" y="2028400"/>
            <a:ext cx="4248600" cy="381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Searches by digit. Analogous to </a:t>
            </a:r>
            <a:r>
              <a:rPr b="1" lang="en"/>
              <a:t>Radix Sorting</a:t>
            </a:r>
            <a:endParaRPr b="1"/>
          </a:p>
        </p:txBody>
      </p:sp>
      <p:cxnSp>
        <p:nvCxnSpPr>
          <p:cNvPr id="239" name="Google Shape;239;p18"/>
          <p:cNvCxnSpPr>
            <a:stCxn id="201" idx="3"/>
            <a:endCxn id="237" idx="1"/>
          </p:cNvCxnSpPr>
          <p:nvPr/>
        </p:nvCxnSpPr>
        <p:spPr>
          <a:xfrm>
            <a:off x="1722500" y="1311715"/>
            <a:ext cx="1967400" cy="914100"/>
          </a:xfrm>
          <a:prstGeom prst="straightConnector1">
            <a:avLst/>
          </a:prstGeom>
          <a:noFill/>
          <a:ln cap="flat" cmpd="sng" w="19050">
            <a:solidFill>
              <a:schemeClr val="dk2"/>
            </a:solidFill>
            <a:prstDash val="solid"/>
            <a:round/>
            <a:headEnd len="med" w="med" type="none"/>
            <a:tailEnd len="med" w="med" type="none"/>
          </a:ln>
        </p:spPr>
      </p:cxnSp>
      <p:cxnSp>
        <p:nvCxnSpPr>
          <p:cNvPr id="240" name="Google Shape;240;p18"/>
          <p:cNvCxnSpPr>
            <a:stCxn id="196" idx="3"/>
            <a:endCxn id="237" idx="1"/>
          </p:cNvCxnSpPr>
          <p:nvPr/>
        </p:nvCxnSpPr>
        <p:spPr>
          <a:xfrm>
            <a:off x="1722625" y="678040"/>
            <a:ext cx="1967400" cy="154770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19"/>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Fun/Weird Topics (This Week)</a:t>
            </a:r>
            <a:endParaRPr/>
          </a:p>
        </p:txBody>
      </p:sp>
      <p:sp>
        <p:nvSpPr>
          <p:cNvPr id="246" name="Google Shape;246;p19"/>
          <p:cNvSpPr txBox="1"/>
          <p:nvPr>
            <p:ph idx="1" type="body"/>
          </p:nvPr>
        </p:nvSpPr>
        <p:spPr>
          <a:xfrm>
            <a:off x="243000" y="556500"/>
            <a:ext cx="8443800" cy="4153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a:t>Compression:</a:t>
            </a:r>
            <a:endParaRPr sz="2000"/>
          </a:p>
          <a:p>
            <a:pPr indent="-355600" lvl="0" marL="457200" rtl="0" algn="l">
              <a:spcBef>
                <a:spcPts val="600"/>
              </a:spcBef>
              <a:spcAft>
                <a:spcPts val="0"/>
              </a:spcAft>
              <a:buSzPts val="2000"/>
              <a:buChar char="●"/>
            </a:pPr>
            <a:r>
              <a:rPr lang="en" sz="2000"/>
              <a:t>Huffman Coding, and selection o</a:t>
            </a:r>
            <a:r>
              <a:rPr lang="en"/>
              <a:t>f data structures for Huffman Coding.</a:t>
            </a:r>
            <a:endParaRPr sz="2000"/>
          </a:p>
          <a:p>
            <a:pPr indent="-355600" lvl="0" marL="457200" rtl="0" algn="l">
              <a:spcBef>
                <a:spcPts val="0"/>
              </a:spcBef>
              <a:spcAft>
                <a:spcPts val="0"/>
              </a:spcAft>
              <a:buSzPts val="2000"/>
              <a:buChar char="●"/>
            </a:pPr>
            <a:r>
              <a:rPr lang="en" sz="2000"/>
              <a:t>Other approaches: LZW and Run Length </a:t>
            </a:r>
            <a:r>
              <a:rPr lang="en"/>
              <a:t>Enc</a:t>
            </a:r>
            <a:r>
              <a:rPr lang="en" sz="2000"/>
              <a:t>oding (extra slides)</a:t>
            </a:r>
            <a:r>
              <a:rPr lang="en"/>
              <a:t>.</a:t>
            </a:r>
            <a:endParaRPr/>
          </a:p>
          <a:p>
            <a:pPr indent="0" lvl="0" marL="457200" rtl="0" algn="l">
              <a:spcBef>
                <a:spcPts val="600"/>
              </a:spcBef>
              <a:spcAft>
                <a:spcPts val="0"/>
              </a:spcAft>
              <a:buNone/>
            </a:pPr>
            <a:r>
              <a:t/>
            </a:r>
            <a:endParaRPr/>
          </a:p>
          <a:p>
            <a:pPr indent="0" lvl="0" marL="0" rtl="0" algn="l">
              <a:spcBef>
                <a:spcPts val="600"/>
              </a:spcBef>
              <a:spcAft>
                <a:spcPts val="0"/>
              </a:spcAft>
              <a:buNone/>
            </a:pPr>
            <a:r>
              <a:rPr lang="en"/>
              <a:t>Compression, Complexity, and P=NP</a:t>
            </a:r>
            <a:r>
              <a:rPr lang="en" sz="2000"/>
              <a:t>:</a:t>
            </a:r>
            <a:endParaRPr sz="2000"/>
          </a:p>
          <a:p>
            <a:pPr indent="-355600" lvl="0" marL="457200" marR="0" rtl="0" algn="l">
              <a:lnSpc>
                <a:spcPct val="100000"/>
              </a:lnSpc>
              <a:spcBef>
                <a:spcPts val="600"/>
              </a:spcBef>
              <a:spcAft>
                <a:spcPts val="0"/>
              </a:spcAft>
              <a:buClr>
                <a:schemeClr val="dk1"/>
              </a:buClr>
              <a:buSzPts val="2000"/>
              <a:buFont typeface="Calibri"/>
              <a:buChar char="●"/>
            </a:pPr>
            <a:r>
              <a:rPr lang="en"/>
              <a:t>Optimal compression is impossible.</a:t>
            </a:r>
            <a:endParaRPr/>
          </a:p>
          <a:p>
            <a:pPr indent="-355600" lvl="0" marL="457200" marR="0" rtl="0" algn="l">
              <a:lnSpc>
                <a:spcPct val="100000"/>
              </a:lnSpc>
              <a:spcBef>
                <a:spcPts val="0"/>
              </a:spcBef>
              <a:spcAft>
                <a:spcPts val="0"/>
              </a:spcAft>
              <a:buSzPts val="2000"/>
              <a:buChar char="●"/>
            </a:pPr>
            <a:r>
              <a:rPr lang="en"/>
              <a:t>Bounded space/time compression is possible if P=NP.</a:t>
            </a:r>
            <a:endParaRPr/>
          </a:p>
          <a:p>
            <a:pPr indent="-355600" lvl="1" marL="914400" marR="0" rtl="0" algn="l">
              <a:lnSpc>
                <a:spcPct val="100000"/>
              </a:lnSpc>
              <a:spcBef>
                <a:spcPts val="0"/>
              </a:spcBef>
              <a:spcAft>
                <a:spcPts val="0"/>
              </a:spcAft>
              <a:buSzPts val="2000"/>
              <a:buChar char="○"/>
            </a:pPr>
            <a:r>
              <a:rPr lang="en"/>
              <a:t>Allows you to find arbitrarily short programs that produce a given output in a given runtime.</a:t>
            </a:r>
            <a:endParaRPr/>
          </a:p>
          <a:p>
            <a:pPr indent="-355600" lvl="1" marL="914400" marR="0" rtl="0" algn="l">
              <a:lnSpc>
                <a:spcPct val="100000"/>
              </a:lnSpc>
              <a:spcBef>
                <a:spcPts val="0"/>
              </a:spcBef>
              <a:spcAft>
                <a:spcPts val="0"/>
              </a:spcAft>
              <a:buSzPts val="2000"/>
              <a:buChar char="○"/>
            </a:pPr>
            <a:r>
              <a:rPr lang="en"/>
              <a:t>Compression of a stream of bits might provide a useful model of that stream of bits (e.g. hugPlant.bmp -&gt; hugPlant.java).</a:t>
            </a:r>
            <a:endParaRPr/>
          </a:p>
          <a:p>
            <a:pPr indent="-355600" lvl="0" marL="457200" marR="0" rtl="0" algn="l">
              <a:lnSpc>
                <a:spcPct val="100000"/>
              </a:lnSpc>
              <a:spcBef>
                <a:spcPts val="0"/>
              </a:spcBef>
              <a:spcAft>
                <a:spcPts val="0"/>
              </a:spcAft>
              <a:buSzPts val="2000"/>
              <a:buChar char="●"/>
            </a:pPr>
            <a:r>
              <a:rPr lang="en"/>
              <a:t>If P = NP, we could also solve all kinds of other interesting problems.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20"/>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The Practice of Programming</a:t>
            </a:r>
            <a:endParaRPr/>
          </a:p>
        </p:txBody>
      </p:sp>
      <p:sp>
        <p:nvSpPr>
          <p:cNvPr id="252" name="Google Shape;252;p20"/>
          <p:cNvSpPr txBox="1"/>
          <p:nvPr>
            <p:ph idx="1" type="body"/>
          </p:nvPr>
        </p:nvSpPr>
        <p:spPr>
          <a:xfrm>
            <a:off x="243000" y="556500"/>
            <a:ext cx="8790900" cy="4153800"/>
          </a:xfrm>
          <a:prstGeom prst="rect">
            <a:avLst/>
          </a:prstGeom>
        </p:spPr>
        <p:txBody>
          <a:bodyPr anchorCtr="0" anchor="t" bIns="91425" lIns="91425" spcFirstLastPara="1" rIns="91425" wrap="square" tIns="91425">
            <a:noAutofit/>
          </a:bodyPr>
          <a:lstStyle/>
          <a:p>
            <a:pPr indent="-355600" lvl="0" marL="457200" rtl="0" algn="l">
              <a:spcBef>
                <a:spcPts val="600"/>
              </a:spcBef>
              <a:spcAft>
                <a:spcPts val="0"/>
              </a:spcAft>
              <a:buSzPts val="2000"/>
              <a:buChar char="●"/>
            </a:pPr>
            <a:r>
              <a:rPr lang="en" sz="2000"/>
              <a:t>Java syntax and idioms.</a:t>
            </a:r>
            <a:endParaRPr sz="2000"/>
          </a:p>
          <a:p>
            <a:pPr indent="-355600" lvl="0" marL="457200" rtl="0" algn="l">
              <a:spcBef>
                <a:spcPts val="0"/>
              </a:spcBef>
              <a:spcAft>
                <a:spcPts val="0"/>
              </a:spcAft>
              <a:buSzPts val="2000"/>
              <a:buChar char="●"/>
            </a:pPr>
            <a:r>
              <a:rPr lang="en" sz="2000"/>
              <a:t>JUnit testing</a:t>
            </a:r>
            <a:r>
              <a:rPr lang="en"/>
              <a:t> (a</a:t>
            </a:r>
            <a:r>
              <a:rPr lang="en" sz="2000"/>
              <a:t>nd its more extreme form: Test-driven development</a:t>
            </a:r>
            <a:r>
              <a:rPr lang="en"/>
              <a:t>).</a:t>
            </a:r>
            <a:endParaRPr sz="2000"/>
          </a:p>
          <a:p>
            <a:pPr indent="-355600" lvl="0" marL="457200" rtl="0" algn="l">
              <a:spcBef>
                <a:spcPts val="0"/>
              </a:spcBef>
              <a:spcAft>
                <a:spcPts val="0"/>
              </a:spcAft>
              <a:buSzPts val="2000"/>
              <a:buChar char="●"/>
            </a:pPr>
            <a:r>
              <a:rPr lang="en"/>
              <a:t>Mining the web for code.</a:t>
            </a:r>
            <a:endParaRPr/>
          </a:p>
          <a:p>
            <a:pPr indent="-355600" lvl="0" marL="457200" rtl="0" algn="l">
              <a:spcBef>
                <a:spcPts val="0"/>
              </a:spcBef>
              <a:spcAft>
                <a:spcPts val="0"/>
              </a:spcAft>
              <a:buSzPts val="2000"/>
              <a:buChar char="●"/>
            </a:pPr>
            <a:r>
              <a:rPr lang="en"/>
              <a:t>Debugging:</a:t>
            </a:r>
            <a:endParaRPr/>
          </a:p>
          <a:p>
            <a:pPr indent="-355600" lvl="1" marL="914400" rtl="0" algn="l">
              <a:spcBef>
                <a:spcPts val="0"/>
              </a:spcBef>
              <a:spcAft>
                <a:spcPts val="0"/>
              </a:spcAft>
              <a:buSzPts val="2000"/>
              <a:buChar char="○"/>
            </a:pPr>
            <a:r>
              <a:rPr lang="en"/>
              <a:t>Identify the simplest case affected by the bug.</a:t>
            </a:r>
            <a:endParaRPr/>
          </a:p>
          <a:p>
            <a:pPr indent="-355600" lvl="1" marL="914400" rtl="0" algn="l">
              <a:spcBef>
                <a:spcPts val="0"/>
              </a:spcBef>
              <a:spcAft>
                <a:spcPts val="0"/>
              </a:spcAft>
              <a:buSzPts val="2000"/>
              <a:buChar char="○"/>
            </a:pPr>
            <a:r>
              <a:rPr lang="en"/>
              <a:t>Hunt it down, </a:t>
            </a:r>
            <a:r>
              <a:rPr lang="en" sz="2000"/>
              <a:t>giv</a:t>
            </a:r>
            <a:r>
              <a:rPr lang="en"/>
              <a:t>ing it no </a:t>
            </a:r>
            <a:r>
              <a:rPr lang="en" sz="2000"/>
              <a:t>place to hide.</a:t>
            </a:r>
            <a:endParaRPr sz="2000"/>
          </a:p>
          <a:p>
            <a:pPr indent="-355600" lvl="1" marL="914400" rtl="0" algn="l">
              <a:spcBef>
                <a:spcPts val="0"/>
              </a:spcBef>
              <a:spcAft>
                <a:spcPts val="0"/>
              </a:spcAft>
              <a:buSzPts val="2000"/>
              <a:buChar char="○"/>
            </a:pPr>
            <a:r>
              <a:rPr lang="en"/>
              <a:t>With the right methodology, can find bugs even when finding bug through manual code inspection is impossible (see Horrible Steve in</a:t>
            </a:r>
            <a:r>
              <a:rPr lang="en"/>
              <a:t> lab3</a:t>
            </a:r>
            <a:r>
              <a:rPr lang="en"/>
              <a:t>).</a:t>
            </a:r>
            <a:endParaRPr/>
          </a:p>
          <a:p>
            <a:pPr indent="-355600" lvl="0" marL="457200" rtl="0" algn="l">
              <a:spcBef>
                <a:spcPts val="0"/>
              </a:spcBef>
              <a:spcAft>
                <a:spcPts val="0"/>
              </a:spcAft>
              <a:buSzPts val="2000"/>
              <a:buChar char="●"/>
            </a:pPr>
            <a:r>
              <a:rPr lang="en"/>
              <a:t>Tactical vs. Strategic Programming.</a:t>
            </a:r>
            <a:endParaRPr/>
          </a:p>
          <a:p>
            <a:pPr indent="-355600" lvl="1" marL="914400" rtl="0" algn="l">
              <a:spcBef>
                <a:spcPts val="0"/>
              </a:spcBef>
              <a:spcAft>
                <a:spcPts val="0"/>
              </a:spcAft>
              <a:buSzPts val="2000"/>
              <a:buChar char="○"/>
            </a:pPr>
            <a:r>
              <a:rPr lang="en"/>
              <a:t>Avoid information leakage. Build deep modules. Minimize dependencies. Minimize obscurity.</a:t>
            </a:r>
            <a:endParaRPr/>
          </a:p>
          <a:p>
            <a:pPr indent="-355600" lvl="0" marL="457200" rtl="0" algn="l">
              <a:spcBef>
                <a:spcPts val="0"/>
              </a:spcBef>
              <a:spcAft>
                <a:spcPts val="0"/>
              </a:spcAft>
              <a:buSzPts val="2000"/>
              <a:buChar char="●"/>
            </a:pPr>
            <a:r>
              <a:rPr lang="en"/>
              <a:t>Real tools: IntelliJ, git, command line</a:t>
            </a:r>
            <a:endParaRPr/>
          </a:p>
          <a:p>
            <a:pPr indent="-355600" lvl="0" marL="457200" rtl="0" algn="l">
              <a:spcBef>
                <a:spcPts val="0"/>
              </a:spcBef>
              <a:spcAft>
                <a:spcPts val="0"/>
              </a:spcAft>
              <a:buSzPts val="2000"/>
              <a:buChar char="●"/>
            </a:pPr>
            <a:r>
              <a:rPr lang="en"/>
              <a:t>Data structure selection (and API Design)</a:t>
            </a:r>
            <a:endParaRPr/>
          </a:p>
          <a:p>
            <a:pPr indent="-355600" lvl="1" marL="914400" rtl="0" algn="l">
              <a:spcBef>
                <a:spcPts val="0"/>
              </a:spcBef>
              <a:spcAft>
                <a:spcPts val="0"/>
              </a:spcAft>
              <a:buSzPts val="2000"/>
              <a:buChar char="○"/>
            </a:pPr>
            <a:r>
              <a:rPr lang="en"/>
              <a:t>Drive the performance and implementation of your entire program.</a:t>
            </a:r>
            <a:endParaRPr/>
          </a:p>
          <a:p>
            <a:pPr indent="0" lvl="0" marL="0" rtl="0" algn="l">
              <a:spcBef>
                <a:spcPts val="600"/>
              </a:spcBef>
              <a:spcAft>
                <a:spcPts val="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EAD3"/>
        </a:solidFill>
      </p:bgPr>
    </p:bg>
    <p:spTree>
      <p:nvGrpSpPr>
        <p:cNvPr id="256" name="Shape 256"/>
        <p:cNvGrpSpPr/>
        <p:nvPr/>
      </p:nvGrpSpPr>
      <p:grpSpPr>
        <a:xfrm>
          <a:off x="0" y="0"/>
          <a:ext cx="0" cy="0"/>
          <a:chOff x="0" y="0"/>
          <a:chExt cx="0" cy="0"/>
        </a:xfrm>
      </p:grpSpPr>
      <p:sp>
        <p:nvSpPr>
          <p:cNvPr id="257" name="Google Shape;257;p21"/>
          <p:cNvSpPr txBox="1"/>
          <p:nvPr>
            <p:ph type="title"/>
          </p:nvPr>
        </p:nvSpPr>
        <p:spPr>
          <a:xfrm>
            <a:off x="928950" y="2143050"/>
            <a:ext cx="7286100" cy="857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800"/>
              <a:t>The Future</a:t>
            </a:r>
            <a:endParaRPr sz="48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2"/>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Your Life</a:t>
            </a:r>
            <a:endParaRPr/>
          </a:p>
        </p:txBody>
      </p:sp>
      <p:sp>
        <p:nvSpPr>
          <p:cNvPr id="263" name="Google Shape;263;p22"/>
          <p:cNvSpPr txBox="1"/>
          <p:nvPr>
            <p:ph idx="1" type="body"/>
          </p:nvPr>
        </p:nvSpPr>
        <p:spPr>
          <a:xfrm>
            <a:off x="243000" y="556500"/>
            <a:ext cx="8443800" cy="4153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Two interesting questions:</a:t>
            </a:r>
            <a:endParaRPr/>
          </a:p>
          <a:p>
            <a:pPr indent="-355600" lvl="0" marL="457200" rtl="0" algn="l">
              <a:spcBef>
                <a:spcPts val="600"/>
              </a:spcBef>
              <a:spcAft>
                <a:spcPts val="0"/>
              </a:spcAft>
              <a:buSzPts val="2000"/>
              <a:buChar char="●"/>
            </a:pPr>
            <a:r>
              <a:rPr lang="en"/>
              <a:t>What am I capable of achieving?</a:t>
            </a:r>
            <a:endParaRPr/>
          </a:p>
          <a:p>
            <a:pPr indent="-355600" lvl="0" marL="457200" rtl="0" algn="l">
              <a:spcBef>
                <a:spcPts val="0"/>
              </a:spcBef>
              <a:spcAft>
                <a:spcPts val="0"/>
              </a:spcAft>
              <a:buSzPts val="2000"/>
              <a:buChar char="●"/>
            </a:pPr>
            <a:r>
              <a:rPr lang="en"/>
              <a:t>What should I do with my life?</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7" name="Shape 267"/>
        <p:cNvGrpSpPr/>
        <p:nvPr/>
      </p:nvGrpSpPr>
      <p:grpSpPr>
        <a:xfrm>
          <a:off x="0" y="0"/>
          <a:ext cx="0" cy="0"/>
          <a:chOff x="0" y="0"/>
          <a:chExt cx="0" cy="0"/>
        </a:xfrm>
      </p:grpSpPr>
      <p:sp>
        <p:nvSpPr>
          <p:cNvPr id="268" name="Google Shape;268;p23"/>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Some Josh Hug History</a:t>
            </a:r>
            <a:endParaRPr/>
          </a:p>
        </p:txBody>
      </p:sp>
      <p:pic>
        <p:nvPicPr>
          <p:cNvPr id="269" name="Google Shape;269;p23"/>
          <p:cNvPicPr preferRelativeResize="0"/>
          <p:nvPr/>
        </p:nvPicPr>
        <p:blipFill>
          <a:blip r:embed="rId3">
            <a:alphaModFix/>
          </a:blip>
          <a:stretch>
            <a:fillRect/>
          </a:stretch>
        </p:blipFill>
        <p:spPr>
          <a:xfrm>
            <a:off x="243000" y="702075"/>
            <a:ext cx="4021798" cy="4253473"/>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3" name="Shape 273"/>
        <p:cNvGrpSpPr/>
        <p:nvPr/>
      </p:nvGrpSpPr>
      <p:grpSpPr>
        <a:xfrm>
          <a:off x="0" y="0"/>
          <a:ext cx="0" cy="0"/>
          <a:chOff x="0" y="0"/>
          <a:chExt cx="0" cy="0"/>
        </a:xfrm>
      </p:grpSpPr>
      <p:sp>
        <p:nvSpPr>
          <p:cNvPr id="274" name="Google Shape;274;p24"/>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Midterm 1</a:t>
            </a:r>
            <a:endParaRPr/>
          </a:p>
        </p:txBody>
      </p:sp>
      <p:pic>
        <p:nvPicPr>
          <p:cNvPr id="275" name="Google Shape;275;p24"/>
          <p:cNvPicPr preferRelativeResize="0"/>
          <p:nvPr/>
        </p:nvPicPr>
        <p:blipFill>
          <a:blip r:embed="rId3">
            <a:alphaModFix/>
          </a:blip>
          <a:stretch>
            <a:fillRect/>
          </a:stretch>
        </p:blipFill>
        <p:spPr>
          <a:xfrm>
            <a:off x="433250" y="740201"/>
            <a:ext cx="8160239" cy="2613877"/>
          </a:xfrm>
          <a:prstGeom prst="rect">
            <a:avLst/>
          </a:prstGeom>
          <a:noFill/>
          <a:ln>
            <a:noFill/>
          </a:ln>
        </p:spPr>
      </p:pic>
      <p:pic>
        <p:nvPicPr>
          <p:cNvPr id="276" name="Google Shape;276;p24"/>
          <p:cNvPicPr preferRelativeResize="0"/>
          <p:nvPr/>
        </p:nvPicPr>
        <p:blipFill>
          <a:blip r:embed="rId4">
            <a:alphaModFix/>
          </a:blip>
          <a:stretch>
            <a:fillRect/>
          </a:stretch>
        </p:blipFill>
        <p:spPr>
          <a:xfrm>
            <a:off x="152400" y="3506479"/>
            <a:ext cx="8562975" cy="78105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2E9"/>
        </a:solidFill>
      </p:bgPr>
    </p:bg>
    <p:spTree>
      <p:nvGrpSpPr>
        <p:cNvPr id="280" name="Shape 280"/>
        <p:cNvGrpSpPr/>
        <p:nvPr/>
      </p:nvGrpSpPr>
      <p:grpSpPr>
        <a:xfrm>
          <a:off x="0" y="0"/>
          <a:ext cx="0" cy="0"/>
          <a:chOff x="0" y="0"/>
          <a:chExt cx="0" cy="0"/>
        </a:xfrm>
      </p:grpSpPr>
      <p:sp>
        <p:nvSpPr>
          <p:cNvPr id="281" name="Google Shape;281;p25"/>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Poll</a:t>
            </a:r>
            <a:endParaRPr>
              <a:solidFill>
                <a:srgbClr val="00A000"/>
              </a:solidFill>
            </a:endParaRPr>
          </a:p>
        </p:txBody>
      </p:sp>
      <p:sp>
        <p:nvSpPr>
          <p:cNvPr id="282" name="Google Shape;282;p25"/>
          <p:cNvSpPr txBox="1"/>
          <p:nvPr>
            <p:ph idx="1" type="body"/>
          </p:nvPr>
        </p:nvSpPr>
        <p:spPr>
          <a:xfrm>
            <a:off x="243000" y="556500"/>
            <a:ext cx="8443800" cy="4153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To what degree do you believe the following statement: Nearly anybody enrolled at Berkeley could achieve an A in CS61B.</a:t>
            </a:r>
            <a:endParaRPr/>
          </a:p>
          <a:p>
            <a:pPr indent="-355600" lvl="0" marL="457200" rtl="0" algn="l">
              <a:spcBef>
                <a:spcPts val="600"/>
              </a:spcBef>
              <a:spcAft>
                <a:spcPts val="0"/>
              </a:spcAft>
              <a:buSzPts val="2000"/>
              <a:buChar char="●"/>
            </a:pPr>
            <a:r>
              <a:rPr lang="en"/>
              <a:t>Assume they can spend the entire summer preparing beforehand, hire a tutor during the semester, etc.</a:t>
            </a:r>
            <a:endParaRPr/>
          </a:p>
          <a:p>
            <a:pPr indent="0" lvl="0" marL="0" rtl="0" algn="l">
              <a:spcBef>
                <a:spcPts val="600"/>
              </a:spcBef>
              <a:spcAft>
                <a:spcPts val="0"/>
              </a:spcAft>
              <a:buNone/>
            </a:pPr>
            <a:r>
              <a:t/>
            </a:r>
            <a:endParaRPr/>
          </a:p>
          <a:p>
            <a:pPr indent="-355600" lvl="0" marL="457200" rtl="0" algn="l">
              <a:spcBef>
                <a:spcPts val="600"/>
              </a:spcBef>
              <a:spcAft>
                <a:spcPts val="0"/>
              </a:spcAft>
              <a:buSzPts val="2000"/>
              <a:buAutoNum type="alphaLcPeriod"/>
            </a:pPr>
            <a:r>
              <a:rPr lang="en"/>
              <a:t>Strongly disagree</a:t>
            </a:r>
            <a:endParaRPr/>
          </a:p>
          <a:p>
            <a:pPr indent="-355600" lvl="0" marL="457200" rtl="0" algn="l">
              <a:spcBef>
                <a:spcPts val="0"/>
              </a:spcBef>
              <a:spcAft>
                <a:spcPts val="0"/>
              </a:spcAft>
              <a:buSzPts val="2000"/>
              <a:buAutoNum type="alphaLcPeriod"/>
            </a:pPr>
            <a:r>
              <a:rPr lang="en"/>
              <a:t>Disagree</a:t>
            </a:r>
            <a:endParaRPr/>
          </a:p>
          <a:p>
            <a:pPr indent="-355600" lvl="0" marL="457200" rtl="0" algn="l">
              <a:spcBef>
                <a:spcPts val="0"/>
              </a:spcBef>
              <a:spcAft>
                <a:spcPts val="0"/>
              </a:spcAft>
              <a:buSzPts val="2000"/>
              <a:buAutoNum type="alphaLcPeriod"/>
            </a:pPr>
            <a:r>
              <a:rPr lang="en"/>
              <a:t>Neutral</a:t>
            </a:r>
            <a:endParaRPr/>
          </a:p>
          <a:p>
            <a:pPr indent="-355600" lvl="0" marL="457200" rtl="0" algn="l">
              <a:spcBef>
                <a:spcPts val="0"/>
              </a:spcBef>
              <a:spcAft>
                <a:spcPts val="0"/>
              </a:spcAft>
              <a:buSzPts val="2000"/>
              <a:buAutoNum type="alphaLcPeriod"/>
            </a:pPr>
            <a:r>
              <a:rPr lang="en"/>
              <a:t>Agree</a:t>
            </a:r>
            <a:endParaRPr/>
          </a:p>
          <a:p>
            <a:pPr indent="-355600" lvl="0" marL="457200" rtl="0" algn="l">
              <a:spcBef>
                <a:spcPts val="0"/>
              </a:spcBef>
              <a:spcAft>
                <a:spcPts val="0"/>
              </a:spcAft>
              <a:buSzPts val="2000"/>
              <a:buAutoNum type="alphaLcPeriod"/>
            </a:pPr>
            <a:r>
              <a:rPr lang="en"/>
              <a:t>Strongly agree</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6"/>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Growth vs. Fixed Mindset</a:t>
            </a:r>
            <a:endParaRPr/>
          </a:p>
        </p:txBody>
      </p:sp>
      <p:sp>
        <p:nvSpPr>
          <p:cNvPr id="288" name="Google Shape;288;p26"/>
          <p:cNvSpPr txBox="1"/>
          <p:nvPr>
            <p:ph idx="1" type="body"/>
          </p:nvPr>
        </p:nvSpPr>
        <p:spPr>
          <a:xfrm>
            <a:off x="243000" y="556500"/>
            <a:ext cx="8443800" cy="4477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Students can be thought of as having either a “growth” mindset or a “fixed” mindset (based on research by Carol Dweck).</a:t>
            </a:r>
            <a:endParaRPr/>
          </a:p>
          <a:p>
            <a:pPr indent="-355600" lvl="0" marL="457200" rtl="0" algn="l">
              <a:spcBef>
                <a:spcPts val="600"/>
              </a:spcBef>
              <a:spcAft>
                <a:spcPts val="0"/>
              </a:spcAft>
              <a:buSzPts val="2000"/>
              <a:buChar char="●"/>
            </a:pPr>
            <a:r>
              <a:rPr lang="en"/>
              <a:t>“In a </a:t>
            </a:r>
            <a:r>
              <a:rPr b="1" lang="en"/>
              <a:t>fixed mindset</a:t>
            </a:r>
            <a:r>
              <a:rPr lang="en"/>
              <a:t> students believe their basic abilities, their intelligence, their talents, are just fixed traits. They have a certain amount and that's that, and then their goal becomes to look smart all the time and never look dumb.”</a:t>
            </a:r>
            <a:endParaRPr/>
          </a:p>
          <a:p>
            <a:pPr indent="-355600" lvl="1" marL="914400" rtl="0" algn="l">
              <a:spcBef>
                <a:spcPts val="0"/>
              </a:spcBef>
              <a:spcAft>
                <a:spcPts val="0"/>
              </a:spcAft>
              <a:buSzPts val="2000"/>
              <a:buChar char="○"/>
            </a:pPr>
            <a:r>
              <a:rPr lang="en"/>
              <a:t>Perhaps most damningly, having to put in effort is a sign of weakness!</a:t>
            </a:r>
            <a:endParaRPr/>
          </a:p>
          <a:p>
            <a:pPr indent="-355600" lvl="0" marL="457200" rtl="0" algn="l">
              <a:spcBef>
                <a:spcPts val="0"/>
              </a:spcBef>
              <a:spcAft>
                <a:spcPts val="0"/>
              </a:spcAft>
              <a:buSzPts val="2000"/>
              <a:buChar char="●"/>
            </a:pPr>
            <a:r>
              <a:rPr lang="en"/>
              <a:t>“In a</a:t>
            </a:r>
            <a:r>
              <a:rPr b="1" lang="en"/>
              <a:t> growth mindset</a:t>
            </a:r>
            <a:r>
              <a:rPr lang="en"/>
              <a:t> students understand that their talents and abilities can be developed through effort, good teaching and persistence. They don't necessarily think everyone's the same or anyone can be Einstein, but they believe everyone can get smarter if they work at it.”</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27"/>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Bloom’s Two Sigma Problem</a:t>
            </a:r>
            <a:endParaRPr/>
          </a:p>
        </p:txBody>
      </p:sp>
      <p:sp>
        <p:nvSpPr>
          <p:cNvPr id="294" name="Google Shape;294;p27"/>
          <p:cNvSpPr txBox="1"/>
          <p:nvPr>
            <p:ph idx="1" type="body"/>
          </p:nvPr>
        </p:nvSpPr>
        <p:spPr>
          <a:xfrm>
            <a:off x="243000" y="556500"/>
            <a:ext cx="8809500" cy="4153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Bloom’s Two Sigma Problem: In one experiment, student randomly picked for 1-on-1 teaching performed similarly to the top 2% of a simultaneous lecture course.</a:t>
            </a:r>
            <a:endParaRPr/>
          </a:p>
        </p:txBody>
      </p:sp>
      <p:pic>
        <p:nvPicPr>
          <p:cNvPr id="295" name="Google Shape;295;p27"/>
          <p:cNvPicPr preferRelativeResize="0"/>
          <p:nvPr/>
        </p:nvPicPr>
        <p:blipFill>
          <a:blip r:embed="rId3">
            <a:alphaModFix/>
          </a:blip>
          <a:stretch>
            <a:fillRect/>
          </a:stretch>
        </p:blipFill>
        <p:spPr>
          <a:xfrm>
            <a:off x="1994188" y="1477075"/>
            <a:ext cx="5155625" cy="36176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 name="Shape 42"/>
        <p:cNvGrpSpPr/>
        <p:nvPr/>
      </p:nvGrpSpPr>
      <p:grpSpPr>
        <a:xfrm>
          <a:off x="0" y="0"/>
          <a:ext cx="0" cy="0"/>
          <a:chOff x="0" y="0"/>
          <a:chExt cx="0" cy="0"/>
        </a:xfrm>
      </p:grpSpPr>
      <p:sp>
        <p:nvSpPr>
          <p:cNvPr id="43" name="Google Shape;43;p10"/>
          <p:cNvSpPr txBox="1"/>
          <p:nvPr>
            <p:ph type="ctrTitle"/>
          </p:nvPr>
        </p:nvSpPr>
        <p:spPr>
          <a:xfrm>
            <a:off x="211425" y="1941275"/>
            <a:ext cx="5206200" cy="784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CS61B</a:t>
            </a:r>
            <a:endParaRPr/>
          </a:p>
        </p:txBody>
      </p:sp>
      <p:sp>
        <p:nvSpPr>
          <p:cNvPr id="44" name="Google Shape;44;p10"/>
          <p:cNvSpPr txBox="1"/>
          <p:nvPr>
            <p:ph idx="1" type="subTitle"/>
          </p:nvPr>
        </p:nvSpPr>
        <p:spPr>
          <a:xfrm>
            <a:off x="161925" y="2655392"/>
            <a:ext cx="8871900" cy="132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Lecture 40: Wrapping Things Up</a:t>
            </a:r>
            <a:endParaRPr/>
          </a:p>
          <a:p>
            <a:pPr indent="-381000" lvl="0" marL="457200" rtl="0" algn="l">
              <a:spcBef>
                <a:spcPts val="0"/>
              </a:spcBef>
              <a:spcAft>
                <a:spcPts val="0"/>
              </a:spcAft>
              <a:buSzPts val="2400"/>
              <a:buChar char="●"/>
            </a:pPr>
            <a:r>
              <a:rPr lang="en"/>
              <a:t>What We’ve Done: 61B in 12 minutes or less.</a:t>
            </a:r>
            <a:endParaRPr/>
          </a:p>
          <a:p>
            <a:pPr indent="-381000" lvl="0" marL="457200" rtl="0" algn="l">
              <a:spcBef>
                <a:spcPts val="0"/>
              </a:spcBef>
              <a:spcAft>
                <a:spcPts val="0"/>
              </a:spcAft>
              <a:buSzPts val="2400"/>
              <a:buChar char="●"/>
            </a:pPr>
            <a:r>
              <a:rPr lang="en"/>
              <a:t>Moving Forwards.</a:t>
            </a:r>
            <a:endParaRPr/>
          </a:p>
        </p:txBody>
      </p:sp>
      <p:pic>
        <p:nvPicPr>
          <p:cNvPr id="45" name="Google Shape;45;p10"/>
          <p:cNvPicPr preferRelativeResize="0"/>
          <p:nvPr/>
        </p:nvPicPr>
        <p:blipFill>
          <a:blip r:embed="rId3">
            <a:alphaModFix/>
          </a:blip>
          <a:stretch>
            <a:fillRect/>
          </a:stretch>
        </p:blipFill>
        <p:spPr>
          <a:xfrm>
            <a:off x="4422252" y="385769"/>
            <a:ext cx="4278841" cy="15838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 name="Shape 299"/>
        <p:cNvGrpSpPr/>
        <p:nvPr/>
      </p:nvGrpSpPr>
      <p:grpSpPr>
        <a:xfrm>
          <a:off x="0" y="0"/>
          <a:ext cx="0" cy="0"/>
          <a:chOff x="0" y="0"/>
          <a:chExt cx="0" cy="0"/>
        </a:xfrm>
      </p:grpSpPr>
      <p:sp>
        <p:nvSpPr>
          <p:cNvPr id="300" name="Google Shape;300;p28"/>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 Supporting Experiment</a:t>
            </a:r>
            <a:endParaRPr/>
          </a:p>
        </p:txBody>
      </p:sp>
      <p:sp>
        <p:nvSpPr>
          <p:cNvPr id="301" name="Google Shape;301;p28"/>
          <p:cNvSpPr txBox="1"/>
          <p:nvPr>
            <p:ph idx="1" type="body"/>
          </p:nvPr>
        </p:nvSpPr>
        <p:spPr>
          <a:xfrm>
            <a:off x="243000" y="556500"/>
            <a:ext cx="8809500" cy="4153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In Sp16, I gave students the option to fail intentionally.</a:t>
            </a:r>
            <a:endParaRPr/>
          </a:p>
          <a:p>
            <a:pPr indent="-355600" lvl="0" marL="457200" rtl="0" algn="l">
              <a:spcBef>
                <a:spcPts val="600"/>
              </a:spcBef>
              <a:spcAft>
                <a:spcPts val="0"/>
              </a:spcAft>
              <a:buSzPts val="2000"/>
              <a:buChar char="●"/>
            </a:pPr>
            <a:r>
              <a:rPr lang="en"/>
              <a:t>On average, students were 2.5 letter grades higher the second time, e.g. someone in the middle of the B range got an A the second time.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Possible interpretation: There exists some sort of preparation for 61B that helps students do much better.</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Bottom line: You’re capable of achieving more than you might think possible.</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29"/>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Your Life</a:t>
            </a:r>
            <a:endParaRPr/>
          </a:p>
        </p:txBody>
      </p:sp>
      <p:sp>
        <p:nvSpPr>
          <p:cNvPr id="307" name="Google Shape;307;p29"/>
          <p:cNvSpPr txBox="1"/>
          <p:nvPr>
            <p:ph idx="1" type="body"/>
          </p:nvPr>
        </p:nvSpPr>
        <p:spPr>
          <a:xfrm>
            <a:off x="243000" y="556500"/>
            <a:ext cx="8443800" cy="4153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Two interesting questions:</a:t>
            </a:r>
            <a:endParaRPr/>
          </a:p>
          <a:p>
            <a:pPr indent="-355600" lvl="0" marL="457200" rtl="0" algn="l">
              <a:spcBef>
                <a:spcPts val="600"/>
              </a:spcBef>
              <a:spcAft>
                <a:spcPts val="0"/>
              </a:spcAft>
              <a:buSzPts val="2000"/>
              <a:buChar char="●"/>
            </a:pPr>
            <a:r>
              <a:rPr lang="en"/>
              <a:t>What am I capable of achieving?</a:t>
            </a:r>
            <a:endParaRPr/>
          </a:p>
          <a:p>
            <a:pPr indent="-355600" lvl="0" marL="457200" rtl="0" algn="l">
              <a:spcBef>
                <a:spcPts val="0"/>
              </a:spcBef>
              <a:spcAft>
                <a:spcPts val="0"/>
              </a:spcAft>
              <a:buSzPts val="2000"/>
              <a:buChar char="●"/>
            </a:pPr>
            <a:r>
              <a:rPr lang="en"/>
              <a:t>What should I do with my life?</a:t>
            </a:r>
            <a:endParaRPr/>
          </a:p>
          <a:p>
            <a:pPr indent="-355600" lvl="1" marL="914400" rtl="0" algn="l">
              <a:spcBef>
                <a:spcPts val="0"/>
              </a:spcBef>
              <a:spcAft>
                <a:spcPts val="0"/>
              </a:spcAft>
              <a:buSzPts val="2000"/>
              <a:buChar char="○"/>
            </a:pPr>
            <a:r>
              <a:rPr lang="en"/>
              <a:t>You will be in high demand by e</a:t>
            </a:r>
            <a:r>
              <a:rPr lang="en"/>
              <a:t>veryone.</a:t>
            </a:r>
            <a:endParaRPr/>
          </a:p>
          <a:p>
            <a:pPr indent="-355600" lvl="1" marL="914400" rtl="0" algn="l">
              <a:spcBef>
                <a:spcPts val="0"/>
              </a:spcBef>
              <a:spcAft>
                <a:spcPts val="0"/>
              </a:spcAft>
              <a:buSzPts val="2000"/>
              <a:buChar char="○"/>
            </a:pPr>
            <a:r>
              <a:rPr lang="en"/>
              <a:t>Your skills will enable you to affect the world, possibly profoundly.</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Technology will continually to radically reshape the way we live our lives.</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1" name="Shape 311"/>
        <p:cNvGrpSpPr/>
        <p:nvPr/>
      </p:nvGrpSpPr>
      <p:grpSpPr>
        <a:xfrm>
          <a:off x="0" y="0"/>
          <a:ext cx="0" cy="0"/>
          <a:chOff x="0" y="0"/>
          <a:chExt cx="0" cy="0"/>
        </a:xfrm>
      </p:grpSpPr>
      <p:sp>
        <p:nvSpPr>
          <p:cNvPr id="312" name="Google Shape;312;p30"/>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Choices (Yup)</a:t>
            </a:r>
            <a:endParaRPr/>
          </a:p>
        </p:txBody>
      </p:sp>
      <p:sp>
        <p:nvSpPr>
          <p:cNvPr id="313" name="Google Shape;313;p30"/>
          <p:cNvSpPr txBox="1"/>
          <p:nvPr>
            <p:ph idx="1" type="body"/>
          </p:nvPr>
        </p:nvSpPr>
        <p:spPr>
          <a:xfrm>
            <a:off x="243000" y="556500"/>
            <a:ext cx="8443800" cy="4153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How you use your skills is up to you.</a:t>
            </a:r>
            <a:endParaRPr/>
          </a:p>
        </p:txBody>
      </p:sp>
      <p:pic>
        <p:nvPicPr>
          <p:cNvPr id="314" name="Google Shape;314;p30"/>
          <p:cNvPicPr preferRelativeResize="0"/>
          <p:nvPr/>
        </p:nvPicPr>
        <p:blipFill>
          <a:blip r:embed="rId3">
            <a:alphaModFix/>
          </a:blip>
          <a:stretch>
            <a:fillRect/>
          </a:stretch>
        </p:blipFill>
        <p:spPr>
          <a:xfrm>
            <a:off x="5830725" y="710826"/>
            <a:ext cx="2794098" cy="4250899"/>
          </a:xfrm>
          <a:prstGeom prst="rect">
            <a:avLst/>
          </a:prstGeom>
          <a:noFill/>
          <a:ln>
            <a:noFill/>
          </a:ln>
        </p:spPr>
      </p:pic>
      <p:pic>
        <p:nvPicPr>
          <p:cNvPr descr="Autonomous Intersection Management (AIM) is a new intersection control protocol that exploits autonomous vehicles' extraordinary capabilities of control, sensing, and communication to make traffic management at intersections much more efficient than traditional control mechanisms such as traffic signals and stop signs. This video illustrates the principle behind this new traffic control protocol and demonstrates its potential using Marvin, the autonomous vehicle developed at the University of Texas at Austin." id="315" name="Google Shape;315;p30" title="Autonomous Intersection Management: Traffic Control for the Future">
            <a:hlinkClick r:id="rId4"/>
          </p:cNvPr>
          <p:cNvPicPr preferRelativeResize="0"/>
          <p:nvPr/>
        </p:nvPicPr>
        <p:blipFill>
          <a:blip r:embed="rId5">
            <a:alphaModFix/>
          </a:blip>
          <a:stretch>
            <a:fillRect/>
          </a:stretch>
        </p:blipFill>
        <p:spPr>
          <a:xfrm>
            <a:off x="650425" y="1532725"/>
            <a:ext cx="4572000" cy="3429000"/>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9" name="Shape 319"/>
        <p:cNvGrpSpPr/>
        <p:nvPr/>
      </p:nvGrpSpPr>
      <p:grpSpPr>
        <a:xfrm>
          <a:off x="0" y="0"/>
          <a:ext cx="0" cy="0"/>
          <a:chOff x="0" y="0"/>
          <a:chExt cx="0" cy="0"/>
        </a:xfrm>
      </p:grpSpPr>
      <p:sp>
        <p:nvSpPr>
          <p:cNvPr id="320" name="Google Shape;320;p31"/>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Using Your Powers for Good</a:t>
            </a:r>
            <a:endParaRPr/>
          </a:p>
        </p:txBody>
      </p:sp>
      <p:sp>
        <p:nvSpPr>
          <p:cNvPr id="321" name="Google Shape;321;p31"/>
          <p:cNvSpPr txBox="1"/>
          <p:nvPr>
            <p:ph idx="1" type="body"/>
          </p:nvPr>
        </p:nvSpPr>
        <p:spPr>
          <a:xfrm>
            <a:off x="243000" y="556500"/>
            <a:ext cx="8443800" cy="4153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a:t>My request: Use your superpowers in a way that is a net positive for the lives of your fellow humans.</a:t>
            </a:r>
            <a:endParaRPr/>
          </a:p>
          <a:p>
            <a:pPr indent="-355600" lvl="0" marL="457200" marR="0" rtl="0" algn="l">
              <a:lnSpc>
                <a:spcPct val="100000"/>
              </a:lnSpc>
              <a:spcBef>
                <a:spcPts val="600"/>
              </a:spcBef>
              <a:spcAft>
                <a:spcPts val="0"/>
              </a:spcAft>
              <a:buSzPts val="2000"/>
              <a:buChar char="●"/>
            </a:pPr>
            <a:r>
              <a:rPr lang="en"/>
              <a:t>I’m not saying that you must work for relatively low wages to uplift the downtrodden (though that’d be great!).</a:t>
            </a:r>
            <a:endParaRPr/>
          </a:p>
          <a:p>
            <a:pPr indent="-355600" lvl="0" marL="457200" marR="0" rtl="0" algn="l">
              <a:lnSpc>
                <a:spcPct val="100000"/>
              </a:lnSpc>
              <a:spcBef>
                <a:spcPts val="0"/>
              </a:spcBef>
              <a:spcAft>
                <a:spcPts val="0"/>
              </a:spcAft>
              <a:buSzPts val="2000"/>
              <a:buChar char="●"/>
            </a:pPr>
            <a:r>
              <a:rPr lang="en"/>
              <a:t>…. but keep in mind that your work will profoundly affect the world.</a:t>
            </a:r>
            <a:endParaRPr/>
          </a:p>
          <a:p>
            <a:pPr indent="0" lvl="0" marL="0" marR="0" rtl="0" algn="l">
              <a:lnSpc>
                <a:spcPct val="100000"/>
              </a:lnSpc>
              <a:spcBef>
                <a:spcPts val="600"/>
              </a:spcBef>
              <a:spcAft>
                <a:spcPts val="0"/>
              </a:spcAft>
              <a:buNone/>
            </a:pPr>
            <a:r>
              <a:t/>
            </a:r>
            <a:endParaRPr/>
          </a:p>
          <a:p>
            <a:pPr indent="0" lvl="0" marL="0" marR="0" rtl="0" algn="l">
              <a:lnSpc>
                <a:spcPct val="100000"/>
              </a:lnSpc>
              <a:spcBef>
                <a:spcPts val="600"/>
              </a:spcBef>
              <a:spcAft>
                <a:spcPts val="0"/>
              </a:spcAft>
              <a:buNone/>
            </a:pPr>
            <a:r>
              <a:t/>
            </a:r>
            <a:endParaRPr/>
          </a:p>
          <a:p>
            <a:pPr indent="0" lvl="0" marL="0" marR="0" rtl="0" algn="l">
              <a:lnSpc>
                <a:spcPct val="100000"/>
              </a:lnSpc>
              <a:spcBef>
                <a:spcPts val="600"/>
              </a:spcBef>
              <a:spcAft>
                <a:spcPts val="0"/>
              </a:spcAft>
              <a:buNone/>
            </a:pPr>
            <a:r>
              <a:rPr lang="en"/>
              <a:t>(Wanna talk about this stuff more? Take CS195!)</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325" name="Shape 325"/>
        <p:cNvGrpSpPr/>
        <p:nvPr/>
      </p:nvGrpSpPr>
      <p:grpSpPr>
        <a:xfrm>
          <a:off x="0" y="0"/>
          <a:ext cx="0" cy="0"/>
          <a:chOff x="0" y="0"/>
          <a:chExt cx="0" cy="0"/>
        </a:xfrm>
      </p:grpSpPr>
      <p:sp>
        <p:nvSpPr>
          <p:cNvPr id="326" name="Google Shape;326;p32"/>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Questions About Anything?</a:t>
            </a:r>
            <a:endParaRPr/>
          </a:p>
        </p:txBody>
      </p:sp>
      <p:sp>
        <p:nvSpPr>
          <p:cNvPr id="327" name="Google Shape;327;p32"/>
          <p:cNvSpPr txBox="1"/>
          <p:nvPr>
            <p:ph idx="1" type="body"/>
          </p:nvPr>
        </p:nvSpPr>
        <p:spPr>
          <a:xfrm>
            <a:off x="243000" y="556500"/>
            <a:ext cx="8443800" cy="4153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Favorite class in HS: My government class. Just because our teacher was so good at getting us to do hard work and had really interesting perspectives.</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Bowling? I took bowling so I didn’t have to P.E. My bowling class was correspondence. My best score ever was like a 150 or something</a:t>
            </a:r>
            <a:endParaRPr/>
          </a:p>
          <a:p>
            <a:pPr indent="-355600" lvl="0" marL="457200" rtl="0" algn="l">
              <a:spcBef>
                <a:spcPts val="600"/>
              </a:spcBef>
              <a:spcAft>
                <a:spcPts val="0"/>
              </a:spcAft>
              <a:buSzPts val="2000"/>
              <a:buChar char="●"/>
            </a:pPr>
            <a:r>
              <a:rPr lang="en"/>
              <a:t>In middle school, joined the science magnet program at Seabrook Intermediate School primarily because it only required 1 rather than 2 semesters of P.E.</a:t>
            </a:r>
            <a:endParaRPr/>
          </a:p>
          <a:p>
            <a:pPr indent="0" lvl="0" marL="0" rtl="0" algn="l">
              <a:spcBef>
                <a:spcPts val="600"/>
              </a:spcBef>
              <a:spcAft>
                <a:spcPts val="0"/>
              </a:spcAft>
              <a:buNone/>
            </a:pPr>
            <a:br>
              <a:rPr lang="en"/>
            </a:br>
            <a:r>
              <a:rPr lang="en"/>
              <a:t>What do I think about blockchain?</a:t>
            </a:r>
            <a:endParaRPr/>
          </a:p>
          <a:p>
            <a:pPr indent="-355600" lvl="0" marL="457200" rtl="0" algn="l">
              <a:spcBef>
                <a:spcPts val="600"/>
              </a:spcBef>
              <a:spcAft>
                <a:spcPts val="0"/>
              </a:spcAft>
              <a:buSzPts val="2000"/>
              <a:buChar char="●"/>
            </a:pPr>
            <a:r>
              <a:rPr lang="en"/>
              <a:t>I think it’s conceptually cool, but my gut feeling is that it is not useful. But I’m not sure, I’m no expert. Nick Weaver has corrupted me into believing blockchain is generally not useful.</a:t>
            </a:r>
            <a:endParaRPr/>
          </a:p>
          <a:p>
            <a:pPr indent="0" lvl="0" marL="0" rtl="0" algn="l">
              <a:spcBef>
                <a:spcPts val="600"/>
              </a:spcBef>
              <a:spcAft>
                <a:spcPts val="0"/>
              </a:spcAft>
              <a:buNone/>
            </a:pPr>
            <a:r>
              <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331" name="Shape 331"/>
        <p:cNvGrpSpPr/>
        <p:nvPr/>
      </p:nvGrpSpPr>
      <p:grpSpPr>
        <a:xfrm>
          <a:off x="0" y="0"/>
          <a:ext cx="0" cy="0"/>
          <a:chOff x="0" y="0"/>
          <a:chExt cx="0" cy="0"/>
        </a:xfrm>
      </p:grpSpPr>
      <p:sp>
        <p:nvSpPr>
          <p:cNvPr id="332" name="Google Shape;332;p33"/>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Questions About Anything?</a:t>
            </a:r>
            <a:endParaRPr/>
          </a:p>
        </p:txBody>
      </p:sp>
      <p:sp>
        <p:nvSpPr>
          <p:cNvPr id="333" name="Google Shape;333;p33"/>
          <p:cNvSpPr txBox="1"/>
          <p:nvPr>
            <p:ph idx="1" type="body"/>
          </p:nvPr>
        </p:nvSpPr>
        <p:spPr>
          <a:xfrm>
            <a:off x="243000" y="556500"/>
            <a:ext cx="8443800" cy="4153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Hang out with students?</a:t>
            </a:r>
            <a:endParaRPr/>
          </a:p>
          <a:p>
            <a:pPr indent="-355600" lvl="0" marL="457200" rtl="0" algn="l">
              <a:spcBef>
                <a:spcPts val="600"/>
              </a:spcBef>
              <a:spcAft>
                <a:spcPts val="0"/>
              </a:spcAft>
              <a:buSzPts val="2000"/>
              <a:buChar char="●"/>
            </a:pPr>
            <a:r>
              <a:rPr lang="en"/>
              <a:t>Sure, but kinda weird. I feel more OK if you’ve graduated. But I have hung out with my TAs from time to time.</a:t>
            </a:r>
            <a:endParaRPr/>
          </a:p>
          <a:p>
            <a:pPr indent="-355600" lvl="1" marL="914400" rtl="0" algn="l">
              <a:spcBef>
                <a:spcPts val="0"/>
              </a:spcBef>
              <a:spcAft>
                <a:spcPts val="0"/>
              </a:spcAft>
              <a:buSzPts val="2000"/>
              <a:buChar char="○"/>
            </a:pPr>
            <a:r>
              <a:rPr lang="en"/>
              <a:t>I’ll get lunch sometime, just catch me by email (good luck).</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How did we develop Prairie Learn?</a:t>
            </a:r>
            <a:endParaRPr/>
          </a:p>
          <a:p>
            <a:pPr indent="-355600" lvl="0" marL="457200" rtl="0" algn="l">
              <a:spcBef>
                <a:spcPts val="600"/>
              </a:spcBef>
              <a:spcAft>
                <a:spcPts val="0"/>
              </a:spcAft>
              <a:buSzPts val="2000"/>
              <a:buChar char="●"/>
            </a:pPr>
            <a:r>
              <a:rPr lang="en"/>
              <a:t>Someone at University of Illinois</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Least favorite 61B topic: Dynamic Method Selection</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EAD3"/>
        </a:solidFill>
      </p:bgPr>
    </p:bg>
    <p:spTree>
      <p:nvGrpSpPr>
        <p:cNvPr id="337" name="Shape 337"/>
        <p:cNvGrpSpPr/>
        <p:nvPr/>
      </p:nvGrpSpPr>
      <p:grpSpPr>
        <a:xfrm>
          <a:off x="0" y="0"/>
          <a:ext cx="0" cy="0"/>
          <a:chOff x="0" y="0"/>
          <a:chExt cx="0" cy="0"/>
        </a:xfrm>
      </p:grpSpPr>
      <p:sp>
        <p:nvSpPr>
          <p:cNvPr id="338" name="Google Shape;338;p34"/>
          <p:cNvSpPr txBox="1"/>
          <p:nvPr>
            <p:ph type="title"/>
          </p:nvPr>
        </p:nvSpPr>
        <p:spPr>
          <a:xfrm>
            <a:off x="928950" y="2143050"/>
            <a:ext cx="7286100" cy="857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4800"/>
              <a:t>Course Reflections</a:t>
            </a:r>
            <a:endParaRPr sz="4800"/>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2" name="Shape 342"/>
        <p:cNvGrpSpPr/>
        <p:nvPr/>
      </p:nvGrpSpPr>
      <p:grpSpPr>
        <a:xfrm>
          <a:off x="0" y="0"/>
          <a:ext cx="0" cy="0"/>
          <a:chOff x="0" y="0"/>
          <a:chExt cx="0" cy="0"/>
        </a:xfrm>
      </p:grpSpPr>
      <p:sp>
        <p:nvSpPr>
          <p:cNvPr id="343" name="Google Shape;343;p35"/>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Reflection on the Course: New for Fall 2020</a:t>
            </a:r>
            <a:endParaRPr/>
          </a:p>
        </p:txBody>
      </p:sp>
      <p:sp>
        <p:nvSpPr>
          <p:cNvPr id="344" name="Google Shape;344;p35"/>
          <p:cNvSpPr txBox="1"/>
          <p:nvPr>
            <p:ph idx="1" type="body"/>
          </p:nvPr>
        </p:nvSpPr>
        <p:spPr>
          <a:xfrm>
            <a:off x="243000" y="556500"/>
            <a:ext cx="8764200" cy="4153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New 61B features since last time I taught 61B (Spring 2019):</a:t>
            </a:r>
            <a:endParaRPr/>
          </a:p>
          <a:p>
            <a:pPr indent="-355600" lvl="0" marL="457200" rtl="0" algn="l">
              <a:spcBef>
                <a:spcPts val="600"/>
              </a:spcBef>
              <a:spcAft>
                <a:spcPts val="0"/>
              </a:spcAft>
              <a:buClr>
                <a:srgbClr val="9900FF"/>
              </a:buClr>
              <a:buSzPts val="2000"/>
              <a:buChar char="●"/>
            </a:pPr>
            <a:r>
              <a:rPr lang="en">
                <a:solidFill>
                  <a:srgbClr val="9900FF"/>
                </a:solidFill>
              </a:rPr>
              <a:t>15 slip days plus 2 amnesty days.</a:t>
            </a:r>
            <a:endParaRPr>
              <a:solidFill>
                <a:srgbClr val="9900FF"/>
              </a:solidFill>
            </a:endParaRPr>
          </a:p>
          <a:p>
            <a:pPr indent="-355600" lvl="0" marL="457200" rtl="0" algn="l">
              <a:spcBef>
                <a:spcPts val="0"/>
              </a:spcBef>
              <a:spcAft>
                <a:spcPts val="0"/>
              </a:spcAft>
              <a:buClr>
                <a:srgbClr val="9900FF"/>
              </a:buClr>
              <a:buSzPts val="2000"/>
              <a:buChar char="●"/>
            </a:pPr>
            <a:r>
              <a:rPr lang="en">
                <a:solidFill>
                  <a:srgbClr val="9900FF"/>
                </a:solidFill>
              </a:rPr>
              <a:t>Online exams with PrairieLearn.</a:t>
            </a:r>
            <a:endParaRPr>
              <a:solidFill>
                <a:srgbClr val="9900FF"/>
              </a:solidFill>
            </a:endParaRPr>
          </a:p>
          <a:p>
            <a:pPr indent="-355600" lvl="0" marL="457200" rtl="0" algn="l">
              <a:spcBef>
                <a:spcPts val="0"/>
              </a:spcBef>
              <a:spcAft>
                <a:spcPts val="0"/>
              </a:spcAft>
              <a:buSzPts val="2000"/>
              <a:buChar char="●"/>
            </a:pPr>
            <a:r>
              <a:rPr lang="en"/>
              <a:t>No partners for NBody.</a:t>
            </a:r>
            <a:endParaRPr/>
          </a:p>
          <a:p>
            <a:pPr indent="-355600" lvl="0" marL="457200" rtl="0" algn="l">
              <a:spcBef>
                <a:spcPts val="0"/>
              </a:spcBef>
              <a:spcAft>
                <a:spcPts val="0"/>
              </a:spcAft>
              <a:buSzPts val="2000"/>
              <a:buChar char="●"/>
            </a:pPr>
            <a:r>
              <a:rPr lang="en"/>
              <a:t>gitbugs.</a:t>
            </a:r>
            <a:endParaRPr/>
          </a:p>
          <a:p>
            <a:pPr indent="-355600" lvl="0" marL="457200" rtl="0" algn="l">
              <a:spcBef>
                <a:spcPts val="0"/>
              </a:spcBef>
              <a:spcAft>
                <a:spcPts val="0"/>
              </a:spcAft>
              <a:buSzPts val="2000"/>
              <a:buChar char="●"/>
            </a:pPr>
            <a:r>
              <a:rPr lang="en"/>
              <a:t>Snaps plugin.</a:t>
            </a:r>
            <a:endParaRPr/>
          </a:p>
          <a:p>
            <a:pPr indent="-355600" lvl="0" marL="457200" rtl="0" algn="l">
              <a:spcBef>
                <a:spcPts val="0"/>
              </a:spcBef>
              <a:spcAft>
                <a:spcPts val="0"/>
              </a:spcAft>
              <a:buSzPts val="2000"/>
              <a:buChar char="●"/>
            </a:pPr>
            <a:r>
              <a:rPr lang="en"/>
              <a:t>Live coding at the end of labs.</a:t>
            </a:r>
            <a:endParaRPr/>
          </a:p>
          <a:p>
            <a:pPr indent="-355600" lvl="0" marL="457200" rtl="0" algn="l">
              <a:spcBef>
                <a:spcPts val="0"/>
              </a:spcBef>
              <a:spcAft>
                <a:spcPts val="0"/>
              </a:spcAft>
              <a:buClr>
                <a:srgbClr val="9900FF"/>
              </a:buClr>
              <a:buSzPts val="2000"/>
              <a:buChar char="●"/>
            </a:pPr>
            <a:r>
              <a:rPr lang="en">
                <a:solidFill>
                  <a:srgbClr val="9900FF"/>
                </a:solidFill>
              </a:rPr>
              <a:t>All the online-teaching tools (Zoom, Discord).</a:t>
            </a:r>
            <a:endParaRPr>
              <a:solidFill>
                <a:srgbClr val="9900FF"/>
              </a:solidFill>
            </a:endParaRPr>
          </a:p>
          <a:p>
            <a:pPr indent="-355600" lvl="0" marL="457200" rtl="0" algn="l">
              <a:spcBef>
                <a:spcPts val="0"/>
              </a:spcBef>
              <a:spcAft>
                <a:spcPts val="0"/>
              </a:spcAft>
              <a:buSzPts val="2000"/>
              <a:buChar char="●"/>
            </a:pPr>
            <a:r>
              <a:rPr lang="en"/>
              <a:t>Much improved beacon.datastructur.es.</a:t>
            </a:r>
            <a:endParaRPr/>
          </a:p>
          <a:p>
            <a:pPr indent="-355600" lvl="0" marL="457200" rtl="0" algn="l">
              <a:spcBef>
                <a:spcPts val="0"/>
              </a:spcBef>
              <a:spcAft>
                <a:spcPts val="0"/>
              </a:spcAft>
              <a:buSzPts val="2000"/>
              <a:buChar char="●"/>
            </a:pPr>
            <a:r>
              <a:rPr lang="en"/>
              <a:t>Use of Ed instead of Piazza.</a:t>
            </a:r>
            <a:endParaRPr/>
          </a:p>
          <a:p>
            <a:pPr indent="-355600" lvl="0" marL="457200" rtl="0" algn="l">
              <a:spcBef>
                <a:spcPts val="0"/>
              </a:spcBef>
              <a:spcAft>
                <a:spcPts val="0"/>
              </a:spcAft>
              <a:buSzPts val="2000"/>
              <a:buChar char="●"/>
            </a:pPr>
            <a:r>
              <a:rPr lang="en"/>
              <a:t>More formal instruction on how to do correctness and timing tests (especially in the brand new lab 5).</a:t>
            </a:r>
            <a:endParaRPr/>
          </a:p>
          <a:p>
            <a:pPr indent="-355600" lvl="0" marL="457200" rtl="0" algn="l">
              <a:spcBef>
                <a:spcPts val="0"/>
              </a:spcBef>
              <a:spcAft>
                <a:spcPts val="0"/>
              </a:spcAft>
              <a:buSzPts val="2000"/>
              <a:buChar char="●"/>
            </a:pPr>
            <a:r>
              <a:rPr lang="en"/>
              <a:t>New conceptual HW3.</a:t>
            </a:r>
            <a:endParaRPr/>
          </a:p>
          <a:p>
            <a:pPr indent="-355600" lvl="0" marL="457200" rtl="0" algn="l">
              <a:spcBef>
                <a:spcPts val="0"/>
              </a:spcBef>
              <a:spcAft>
                <a:spcPts val="0"/>
              </a:spcAft>
              <a:buClr>
                <a:srgbClr val="9900FF"/>
              </a:buClr>
              <a:buSzPts val="2000"/>
              <a:buChar char="●"/>
            </a:pPr>
            <a:r>
              <a:rPr lang="en">
                <a:solidFill>
                  <a:srgbClr val="9900FF"/>
                </a:solidFill>
              </a:rPr>
              <a:t>Fewer labs and optional lectures.</a:t>
            </a:r>
            <a:endParaRPr>
              <a:solidFill>
                <a:srgbClr val="9900FF"/>
              </a:solidFill>
            </a:endParaRPr>
          </a:p>
          <a:p>
            <a:pPr indent="0" lvl="0" marL="0" marR="0" rtl="0" algn="l">
              <a:lnSpc>
                <a:spcPct val="100000"/>
              </a:lnSpc>
              <a:spcBef>
                <a:spcPts val="48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4"/>
                                        </p:tgtEl>
                                        <p:attrNameLst>
                                          <p:attrName>style.visibility</p:attrName>
                                        </p:attrNameLst>
                                      </p:cBhvr>
                                      <p:to>
                                        <p:strVal val="visible"/>
                                      </p:to>
                                    </p:set>
                                    <p:animEffect filter="fade" transition="in">
                                      <p:cBhvr>
                                        <p:cTn dur="1"/>
                                        <p:tgtEl>
                                          <p:spTgt spid="344"/>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4">
                                            <p:txEl>
                                              <p:pRg end="0" st="0"/>
                                            </p:txEl>
                                          </p:spTgt>
                                        </p:tgtEl>
                                        <p:attrNameLst>
                                          <p:attrName>style.visibility</p:attrName>
                                        </p:attrNameLst>
                                      </p:cBhvr>
                                      <p:to>
                                        <p:strVal val="visible"/>
                                      </p:to>
                                    </p:set>
                                    <p:animEffect filter="fade" transition="in">
                                      <p:cBhvr>
                                        <p:cTn dur="1"/>
                                        <p:tgtEl>
                                          <p:spTgt spid="34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4">
                                            <p:txEl>
                                              <p:pRg end="1" st="1"/>
                                            </p:txEl>
                                          </p:spTgt>
                                        </p:tgtEl>
                                        <p:attrNameLst>
                                          <p:attrName>style.visibility</p:attrName>
                                        </p:attrNameLst>
                                      </p:cBhvr>
                                      <p:to>
                                        <p:strVal val="visible"/>
                                      </p:to>
                                    </p:set>
                                    <p:animEffect filter="fade" transition="in">
                                      <p:cBhvr>
                                        <p:cTn dur="1"/>
                                        <p:tgtEl>
                                          <p:spTgt spid="34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4">
                                            <p:txEl>
                                              <p:pRg end="2" st="2"/>
                                            </p:txEl>
                                          </p:spTgt>
                                        </p:tgtEl>
                                        <p:attrNameLst>
                                          <p:attrName>style.visibility</p:attrName>
                                        </p:attrNameLst>
                                      </p:cBhvr>
                                      <p:to>
                                        <p:strVal val="visible"/>
                                      </p:to>
                                    </p:set>
                                    <p:animEffect filter="fade" transition="in">
                                      <p:cBhvr>
                                        <p:cTn dur="1"/>
                                        <p:tgtEl>
                                          <p:spTgt spid="34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4">
                                            <p:txEl>
                                              <p:pRg end="3" st="3"/>
                                            </p:txEl>
                                          </p:spTgt>
                                        </p:tgtEl>
                                        <p:attrNameLst>
                                          <p:attrName>style.visibility</p:attrName>
                                        </p:attrNameLst>
                                      </p:cBhvr>
                                      <p:to>
                                        <p:strVal val="visible"/>
                                      </p:to>
                                    </p:set>
                                    <p:animEffect filter="fade" transition="in">
                                      <p:cBhvr>
                                        <p:cTn dur="1"/>
                                        <p:tgtEl>
                                          <p:spTgt spid="34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4">
                                            <p:txEl>
                                              <p:pRg end="4" st="4"/>
                                            </p:txEl>
                                          </p:spTgt>
                                        </p:tgtEl>
                                        <p:attrNameLst>
                                          <p:attrName>style.visibility</p:attrName>
                                        </p:attrNameLst>
                                      </p:cBhvr>
                                      <p:to>
                                        <p:strVal val="visible"/>
                                      </p:to>
                                    </p:set>
                                    <p:animEffect filter="fade" transition="in">
                                      <p:cBhvr>
                                        <p:cTn dur="1"/>
                                        <p:tgtEl>
                                          <p:spTgt spid="34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4">
                                            <p:txEl>
                                              <p:pRg end="5" st="5"/>
                                            </p:txEl>
                                          </p:spTgt>
                                        </p:tgtEl>
                                        <p:attrNameLst>
                                          <p:attrName>style.visibility</p:attrName>
                                        </p:attrNameLst>
                                      </p:cBhvr>
                                      <p:to>
                                        <p:strVal val="visible"/>
                                      </p:to>
                                    </p:set>
                                    <p:animEffect filter="fade" transition="in">
                                      <p:cBhvr>
                                        <p:cTn dur="1"/>
                                        <p:tgtEl>
                                          <p:spTgt spid="34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4">
                                            <p:txEl>
                                              <p:pRg end="6" st="6"/>
                                            </p:txEl>
                                          </p:spTgt>
                                        </p:tgtEl>
                                        <p:attrNameLst>
                                          <p:attrName>style.visibility</p:attrName>
                                        </p:attrNameLst>
                                      </p:cBhvr>
                                      <p:to>
                                        <p:strVal val="visible"/>
                                      </p:to>
                                    </p:set>
                                    <p:animEffect filter="fade" transition="in">
                                      <p:cBhvr>
                                        <p:cTn dur="1"/>
                                        <p:tgtEl>
                                          <p:spTgt spid="344">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4">
                                            <p:txEl>
                                              <p:pRg end="7" st="7"/>
                                            </p:txEl>
                                          </p:spTgt>
                                        </p:tgtEl>
                                        <p:attrNameLst>
                                          <p:attrName>style.visibility</p:attrName>
                                        </p:attrNameLst>
                                      </p:cBhvr>
                                      <p:to>
                                        <p:strVal val="visible"/>
                                      </p:to>
                                    </p:set>
                                    <p:animEffect filter="fade" transition="in">
                                      <p:cBhvr>
                                        <p:cTn dur="1"/>
                                        <p:tgtEl>
                                          <p:spTgt spid="344">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4">
                                            <p:txEl>
                                              <p:pRg end="8" st="8"/>
                                            </p:txEl>
                                          </p:spTgt>
                                        </p:tgtEl>
                                        <p:attrNameLst>
                                          <p:attrName>style.visibility</p:attrName>
                                        </p:attrNameLst>
                                      </p:cBhvr>
                                      <p:to>
                                        <p:strVal val="visible"/>
                                      </p:to>
                                    </p:set>
                                    <p:animEffect filter="fade" transition="in">
                                      <p:cBhvr>
                                        <p:cTn dur="1"/>
                                        <p:tgtEl>
                                          <p:spTgt spid="344">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4">
                                            <p:txEl>
                                              <p:pRg end="9" st="9"/>
                                            </p:txEl>
                                          </p:spTgt>
                                        </p:tgtEl>
                                        <p:attrNameLst>
                                          <p:attrName>style.visibility</p:attrName>
                                        </p:attrNameLst>
                                      </p:cBhvr>
                                      <p:to>
                                        <p:strVal val="visible"/>
                                      </p:to>
                                    </p:set>
                                    <p:animEffect filter="fade" transition="in">
                                      <p:cBhvr>
                                        <p:cTn dur="1"/>
                                        <p:tgtEl>
                                          <p:spTgt spid="344">
                                            <p:txEl>
                                              <p:pRg end="9" st="9"/>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4">
                                            <p:txEl>
                                              <p:pRg end="10" st="10"/>
                                            </p:txEl>
                                          </p:spTgt>
                                        </p:tgtEl>
                                        <p:attrNameLst>
                                          <p:attrName>style.visibility</p:attrName>
                                        </p:attrNameLst>
                                      </p:cBhvr>
                                      <p:to>
                                        <p:strVal val="visible"/>
                                      </p:to>
                                    </p:set>
                                    <p:animEffect filter="fade" transition="in">
                                      <p:cBhvr>
                                        <p:cTn dur="1"/>
                                        <p:tgtEl>
                                          <p:spTgt spid="344">
                                            <p:txEl>
                                              <p:pRg end="10" st="1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4">
                                            <p:txEl>
                                              <p:pRg end="11" st="11"/>
                                            </p:txEl>
                                          </p:spTgt>
                                        </p:tgtEl>
                                        <p:attrNameLst>
                                          <p:attrName>style.visibility</p:attrName>
                                        </p:attrNameLst>
                                      </p:cBhvr>
                                      <p:to>
                                        <p:strVal val="visible"/>
                                      </p:to>
                                    </p:set>
                                    <p:animEffect filter="fade" transition="in">
                                      <p:cBhvr>
                                        <p:cTn dur="1"/>
                                        <p:tgtEl>
                                          <p:spTgt spid="344">
                                            <p:txEl>
                                              <p:pRg end="11" st="1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4">
                                            <p:txEl>
                                              <p:pRg end="12" st="12"/>
                                            </p:txEl>
                                          </p:spTgt>
                                        </p:tgtEl>
                                        <p:attrNameLst>
                                          <p:attrName>style.visibility</p:attrName>
                                        </p:attrNameLst>
                                      </p:cBhvr>
                                      <p:to>
                                        <p:strVal val="visible"/>
                                      </p:to>
                                    </p:set>
                                    <p:animEffect filter="fade" transition="in">
                                      <p:cBhvr>
                                        <p:cTn dur="1"/>
                                        <p:tgtEl>
                                          <p:spTgt spid="344">
                                            <p:txEl>
                                              <p:pRg end="12" st="1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44">
                                            <p:txEl>
                                              <p:pRg end="13" st="13"/>
                                            </p:txEl>
                                          </p:spTgt>
                                        </p:tgtEl>
                                        <p:attrNameLst>
                                          <p:attrName>style.visibility</p:attrName>
                                        </p:attrNameLst>
                                      </p:cBhvr>
                                      <p:to>
                                        <p:strVal val="visible"/>
                                      </p:to>
                                    </p:set>
                                    <p:animEffect filter="fade" transition="in">
                                      <p:cBhvr>
                                        <p:cTn dur="1"/>
                                        <p:tgtEl>
                                          <p:spTgt spid="344">
                                            <p:txEl>
                                              <p:pRg end="13" st="13"/>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8" name="Shape 348"/>
        <p:cNvGrpSpPr/>
        <p:nvPr/>
      </p:nvGrpSpPr>
      <p:grpSpPr>
        <a:xfrm>
          <a:off x="0" y="0"/>
          <a:ext cx="0" cy="0"/>
          <a:chOff x="0" y="0"/>
          <a:chExt cx="0" cy="0"/>
        </a:xfrm>
      </p:grpSpPr>
      <p:pic>
        <p:nvPicPr>
          <p:cNvPr id="349" name="Google Shape;349;p36"/>
          <p:cNvPicPr preferRelativeResize="0"/>
          <p:nvPr/>
        </p:nvPicPr>
        <p:blipFill>
          <a:blip r:embed="rId3">
            <a:alphaModFix/>
          </a:blip>
          <a:stretch>
            <a:fillRect/>
          </a:stretch>
        </p:blipFill>
        <p:spPr>
          <a:xfrm>
            <a:off x="357552" y="697157"/>
            <a:ext cx="8450599" cy="4186881"/>
          </a:xfrm>
          <a:prstGeom prst="rect">
            <a:avLst/>
          </a:prstGeom>
          <a:noFill/>
          <a:ln>
            <a:noFill/>
          </a:ln>
        </p:spPr>
      </p:pic>
      <p:sp>
        <p:nvSpPr>
          <p:cNvPr id="350" name="Google Shape;350;p36"/>
          <p:cNvSpPr txBox="1"/>
          <p:nvPr>
            <p:ph type="title"/>
          </p:nvPr>
        </p:nvSpPr>
        <p:spPr>
          <a:xfrm>
            <a:off x="166800" y="92500"/>
            <a:ext cx="88407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On the Subject of Difficulty: 61B History (black line is Fa18 61A)</a:t>
            </a:r>
            <a:endParaRPr/>
          </a:p>
        </p:txBody>
      </p:sp>
      <p:sp>
        <p:nvSpPr>
          <p:cNvPr id="351" name="Google Shape;351;p36"/>
          <p:cNvSpPr txBox="1"/>
          <p:nvPr/>
        </p:nvSpPr>
        <p:spPr>
          <a:xfrm>
            <a:off x="7109333" y="1012926"/>
            <a:ext cx="285900" cy="32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
        <p:nvSpPr>
          <p:cNvPr id="352" name="Google Shape;352;p36"/>
          <p:cNvSpPr txBox="1"/>
          <p:nvPr/>
        </p:nvSpPr>
        <p:spPr>
          <a:xfrm>
            <a:off x="868002" y="577842"/>
            <a:ext cx="1888200" cy="1032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 is a josh semester</a:t>
            </a:r>
            <a:endParaRPr/>
          </a:p>
        </p:txBody>
      </p:sp>
      <p:sp>
        <p:nvSpPr>
          <p:cNvPr id="353" name="Google Shape;353;p36"/>
          <p:cNvSpPr txBox="1"/>
          <p:nvPr/>
        </p:nvSpPr>
        <p:spPr>
          <a:xfrm>
            <a:off x="7251964" y="1042234"/>
            <a:ext cx="285900" cy="32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
        <p:nvSpPr>
          <p:cNvPr id="354" name="Google Shape;354;p36"/>
          <p:cNvSpPr txBox="1"/>
          <p:nvPr/>
        </p:nvSpPr>
        <p:spPr>
          <a:xfrm>
            <a:off x="7527456" y="995342"/>
            <a:ext cx="285900" cy="32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
        <p:nvSpPr>
          <p:cNvPr id="355" name="Google Shape;355;p36"/>
          <p:cNvSpPr txBox="1"/>
          <p:nvPr/>
        </p:nvSpPr>
        <p:spPr>
          <a:xfrm>
            <a:off x="7812718" y="1091080"/>
            <a:ext cx="285900" cy="32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
        <p:nvSpPr>
          <p:cNvPr id="356" name="Google Shape;356;p36"/>
          <p:cNvSpPr txBox="1"/>
          <p:nvPr/>
        </p:nvSpPr>
        <p:spPr>
          <a:xfrm>
            <a:off x="8097979" y="1130157"/>
            <a:ext cx="285900" cy="32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
        <p:nvSpPr>
          <p:cNvPr id="357" name="Google Shape;357;p36"/>
          <p:cNvSpPr txBox="1"/>
          <p:nvPr/>
        </p:nvSpPr>
        <p:spPr>
          <a:xfrm>
            <a:off x="8090164" y="3386849"/>
            <a:ext cx="285900" cy="32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
        <p:nvSpPr>
          <p:cNvPr id="358" name="Google Shape;358;p36"/>
          <p:cNvSpPr txBox="1"/>
          <p:nvPr/>
        </p:nvSpPr>
        <p:spPr>
          <a:xfrm>
            <a:off x="7814672" y="3386849"/>
            <a:ext cx="285900" cy="32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
        <p:nvSpPr>
          <p:cNvPr id="359" name="Google Shape;359;p36"/>
          <p:cNvSpPr txBox="1"/>
          <p:nvPr/>
        </p:nvSpPr>
        <p:spPr>
          <a:xfrm>
            <a:off x="7521595" y="3244219"/>
            <a:ext cx="285900" cy="32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
        <p:nvSpPr>
          <p:cNvPr id="360" name="Google Shape;360;p36"/>
          <p:cNvSpPr txBox="1"/>
          <p:nvPr/>
        </p:nvSpPr>
        <p:spPr>
          <a:xfrm>
            <a:off x="7246102" y="3138711"/>
            <a:ext cx="285900" cy="32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
        <p:nvSpPr>
          <p:cNvPr id="361" name="Google Shape;361;p36"/>
          <p:cNvSpPr txBox="1"/>
          <p:nvPr/>
        </p:nvSpPr>
        <p:spPr>
          <a:xfrm>
            <a:off x="7113241" y="3185603"/>
            <a:ext cx="285900" cy="328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5" name="Shape 365"/>
        <p:cNvGrpSpPr/>
        <p:nvPr/>
      </p:nvGrpSpPr>
      <p:grpSpPr>
        <a:xfrm>
          <a:off x="0" y="0"/>
          <a:ext cx="0" cy="0"/>
          <a:chOff x="0" y="0"/>
          <a:chExt cx="0" cy="0"/>
        </a:xfrm>
      </p:grpSpPr>
      <p:sp>
        <p:nvSpPr>
          <p:cNvPr id="366" name="Google Shape;366;p37"/>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Spring 2021: Things For Next Time</a:t>
            </a:r>
            <a:endParaRPr/>
          </a:p>
        </p:txBody>
      </p:sp>
      <p:sp>
        <p:nvSpPr>
          <p:cNvPr id="367" name="Google Shape;367;p37"/>
          <p:cNvSpPr txBox="1"/>
          <p:nvPr>
            <p:ph idx="1" type="body"/>
          </p:nvPr>
        </p:nvSpPr>
        <p:spPr>
          <a:xfrm>
            <a:off x="243000" y="556500"/>
            <a:ext cx="8851800" cy="44412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Major possibilities:</a:t>
            </a:r>
            <a:endParaRPr/>
          </a:p>
          <a:p>
            <a:pPr indent="-355600" lvl="0" marL="457200" marR="0" rtl="0" algn="l">
              <a:lnSpc>
                <a:spcPct val="100000"/>
              </a:lnSpc>
              <a:spcBef>
                <a:spcPts val="600"/>
              </a:spcBef>
              <a:spcAft>
                <a:spcPts val="0"/>
              </a:spcAft>
              <a:buSzPts val="2000"/>
              <a:buChar char="●"/>
            </a:pPr>
            <a:r>
              <a:rPr lang="en"/>
              <a:t>Move straight to IntelliJ from day 1.</a:t>
            </a:r>
            <a:endParaRPr/>
          </a:p>
          <a:p>
            <a:pPr indent="-355600" lvl="0" marL="457200" marR="0" rtl="0" algn="l">
              <a:lnSpc>
                <a:spcPct val="100000"/>
              </a:lnSpc>
              <a:spcBef>
                <a:spcPts val="0"/>
              </a:spcBef>
              <a:spcAft>
                <a:spcPts val="0"/>
              </a:spcAft>
              <a:buSzPts val="2000"/>
              <a:buChar char="●"/>
            </a:pPr>
            <a:r>
              <a:rPr lang="en"/>
              <a:t>Rebrand NBody from proj0 to hw1.</a:t>
            </a:r>
            <a:endParaRPr/>
          </a:p>
          <a:p>
            <a:pPr indent="-355600" lvl="0" marL="457200" marR="0" rtl="0" algn="l">
              <a:lnSpc>
                <a:spcPct val="100000"/>
              </a:lnSpc>
              <a:spcBef>
                <a:spcPts val="0"/>
              </a:spcBef>
              <a:spcAft>
                <a:spcPts val="0"/>
              </a:spcAft>
              <a:buSzPts val="2000"/>
              <a:buChar char="●"/>
            </a:pPr>
            <a:r>
              <a:rPr lang="en"/>
              <a:t>Make project 2 into more of a design project.</a:t>
            </a:r>
            <a:endParaRPr/>
          </a:p>
          <a:p>
            <a:pPr indent="-355600" lvl="1" marL="914400" marR="0" rtl="0" algn="l">
              <a:lnSpc>
                <a:spcPct val="100000"/>
              </a:lnSpc>
              <a:spcBef>
                <a:spcPts val="0"/>
              </a:spcBef>
              <a:spcAft>
                <a:spcPts val="0"/>
              </a:spcAft>
              <a:buSzPts val="2000"/>
              <a:buChar char="○"/>
            </a:pPr>
            <a:r>
              <a:rPr lang="en"/>
              <a:t>The TAs tell me Spring 19 and Fall 20 proj2a/2b/2c (KdTree, MinPQ, A*) didn’t give you enough freedom to make interesting choices.</a:t>
            </a:r>
            <a:endParaRPr/>
          </a:p>
          <a:p>
            <a:pPr indent="-355600" lvl="0" marL="457200" marR="0" rtl="0" algn="l">
              <a:lnSpc>
                <a:spcPct val="100000"/>
              </a:lnSpc>
              <a:spcBef>
                <a:spcPts val="0"/>
              </a:spcBef>
              <a:spcAft>
                <a:spcPts val="0"/>
              </a:spcAft>
              <a:buSzPts val="2000"/>
              <a:buChar char="●"/>
            </a:pPr>
            <a:r>
              <a:rPr lang="en"/>
              <a:t>More proactively help students find community / study groups.</a:t>
            </a:r>
            <a:endParaRPr/>
          </a:p>
          <a:p>
            <a:pPr indent="-355600" lvl="0" marL="457200" marR="0" rtl="0" algn="l">
              <a:lnSpc>
                <a:spcPct val="100000"/>
              </a:lnSpc>
              <a:spcBef>
                <a:spcPts val="0"/>
              </a:spcBef>
              <a:spcAft>
                <a:spcPts val="0"/>
              </a:spcAft>
              <a:buSzPts val="2000"/>
              <a:buChar char="●"/>
            </a:pPr>
            <a:r>
              <a:rPr lang="en"/>
              <a:t>Maybe also: Convert project 3 so that it runs in real time and allows you to join other peoples games, i.e. multiplayer.</a:t>
            </a:r>
            <a:endParaRPr/>
          </a:p>
          <a:p>
            <a:pPr indent="0" lvl="0" marL="0" marR="0" rtl="0" algn="l">
              <a:lnSpc>
                <a:spcPct val="100000"/>
              </a:lnSpc>
              <a:spcBef>
                <a:spcPts val="600"/>
              </a:spcBef>
              <a:spcAft>
                <a:spcPts val="0"/>
              </a:spcAft>
              <a:buNone/>
            </a:pPr>
            <a:r>
              <a:t/>
            </a:r>
            <a:endParaRPr/>
          </a:p>
          <a:p>
            <a:pPr indent="0" lvl="0" marL="0" rtl="0" algn="l">
              <a:spcBef>
                <a:spcPts val="600"/>
              </a:spcBef>
              <a:spcAft>
                <a:spcPts val="0"/>
              </a:spcAft>
              <a:buNone/>
            </a:pPr>
            <a:r>
              <a:rPr lang="en"/>
              <a:t>Le</a:t>
            </a:r>
            <a:r>
              <a:rPr lang="en"/>
              <a:t>t</a:t>
            </a:r>
            <a:r>
              <a:rPr lang="en"/>
              <a:t> me know what else you might want to see on post-final exam survey.</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 name="Shape 49"/>
        <p:cNvGrpSpPr/>
        <p:nvPr/>
      </p:nvGrpSpPr>
      <p:grpSpPr>
        <a:xfrm>
          <a:off x="0" y="0"/>
          <a:ext cx="0" cy="0"/>
          <a:chOff x="0" y="0"/>
          <a:chExt cx="0" cy="0"/>
        </a:xfrm>
      </p:grpSpPr>
      <p:sp>
        <p:nvSpPr>
          <p:cNvPr id="50" name="Google Shape;50;p11"/>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Where We Started</a:t>
            </a:r>
            <a:endParaRPr/>
          </a:p>
        </p:txBody>
      </p:sp>
      <p:sp>
        <p:nvSpPr>
          <p:cNvPr id="51" name="Google Shape;51;p11"/>
          <p:cNvSpPr txBox="1"/>
          <p:nvPr>
            <p:ph idx="1" type="body"/>
          </p:nvPr>
        </p:nvSpPr>
        <p:spPr>
          <a:xfrm>
            <a:off x="243000" y="556500"/>
            <a:ext cx="8795100" cy="4153800"/>
          </a:xfrm>
          <a:prstGeom prst="rect">
            <a:avLst/>
          </a:prstGeom>
        </p:spPr>
        <p:txBody>
          <a:bodyPr anchorCtr="0" anchor="t" bIns="91425" lIns="91425" spcFirstLastPara="1" rIns="91425" wrap="square" tIns="91425">
            <a:noAutofit/>
          </a:bodyPr>
          <a:lstStyle/>
          <a:p>
            <a:pPr indent="0" lvl="0" marL="0" marR="0" rtl="0" algn="l">
              <a:lnSpc>
                <a:spcPct val="100000"/>
              </a:lnSpc>
              <a:spcBef>
                <a:spcPts val="600"/>
              </a:spcBef>
              <a:spcAft>
                <a:spcPts val="0"/>
              </a:spcAft>
              <a:buNone/>
            </a:pPr>
            <a:r>
              <a:rPr lang="en"/>
              <a:t>Just 14 weeks ago:</a:t>
            </a:r>
            <a:br>
              <a:rPr lang="en"/>
            </a:br>
            <a:endParaRPr sz="2000"/>
          </a:p>
        </p:txBody>
      </p:sp>
      <p:pic>
        <p:nvPicPr>
          <p:cNvPr id="52" name="Google Shape;52;p11"/>
          <p:cNvPicPr preferRelativeResize="0"/>
          <p:nvPr/>
        </p:nvPicPr>
        <p:blipFill>
          <a:blip r:embed="rId3">
            <a:alphaModFix/>
          </a:blip>
          <a:stretch>
            <a:fillRect/>
          </a:stretch>
        </p:blipFill>
        <p:spPr>
          <a:xfrm>
            <a:off x="4022732" y="121691"/>
            <a:ext cx="4943726" cy="4943726"/>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C9DAF8"/>
        </a:solidFill>
      </p:bgPr>
    </p:bg>
    <p:spTree>
      <p:nvGrpSpPr>
        <p:cNvPr id="371" name="Shape 371"/>
        <p:cNvGrpSpPr/>
        <p:nvPr/>
      </p:nvGrpSpPr>
      <p:grpSpPr>
        <a:xfrm>
          <a:off x="0" y="0"/>
          <a:ext cx="0" cy="0"/>
          <a:chOff x="0" y="0"/>
          <a:chExt cx="0" cy="0"/>
        </a:xfrm>
      </p:grpSpPr>
      <p:sp>
        <p:nvSpPr>
          <p:cNvPr id="372" name="Google Shape;372;p38"/>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Any Questions About Course Structure?</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6" name="Shape 376"/>
        <p:cNvGrpSpPr/>
        <p:nvPr/>
      </p:nvGrpSpPr>
      <p:grpSpPr>
        <a:xfrm>
          <a:off x="0" y="0"/>
          <a:ext cx="0" cy="0"/>
          <a:chOff x="0" y="0"/>
          <a:chExt cx="0" cy="0"/>
        </a:xfrm>
      </p:grpSpPr>
      <p:sp>
        <p:nvSpPr>
          <p:cNvPr id="377" name="Google Shape;377;p39"/>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Closing Thoughts</a:t>
            </a:r>
            <a:endParaRPr/>
          </a:p>
        </p:txBody>
      </p:sp>
      <p:sp>
        <p:nvSpPr>
          <p:cNvPr id="378" name="Google Shape;378;p39"/>
          <p:cNvSpPr txBox="1"/>
          <p:nvPr>
            <p:ph idx="1" type="body"/>
          </p:nvPr>
        </p:nvSpPr>
        <p:spPr>
          <a:xfrm>
            <a:off x="243000" y="556500"/>
            <a:ext cx="8443800" cy="4153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It is a terrifying and awesome responsibility to decide how you should spend hundreds of your precious hours here at Berkeley.</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I do this job because I want you to live more fulfilling lives.</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I hope I’ve done a good job. I know it wasn’t perfect (and sadly never will be).</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 and thanks for all the kind words, feedback, and understanding when things are not as good as they could be.</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8">
                                            <p:txEl>
                                              <p:pRg end="0" st="0"/>
                                            </p:txEl>
                                          </p:spTgt>
                                        </p:tgtEl>
                                        <p:attrNameLst>
                                          <p:attrName>style.visibility</p:attrName>
                                        </p:attrNameLst>
                                      </p:cBhvr>
                                      <p:to>
                                        <p:strVal val="visible"/>
                                      </p:to>
                                    </p:set>
                                    <p:animEffect filter="fade" transition="in">
                                      <p:cBhvr>
                                        <p:cTn dur="1"/>
                                        <p:tgtEl>
                                          <p:spTgt spid="378">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8">
                                            <p:txEl>
                                              <p:pRg end="1" st="1"/>
                                            </p:txEl>
                                          </p:spTgt>
                                        </p:tgtEl>
                                        <p:attrNameLst>
                                          <p:attrName>style.visibility</p:attrName>
                                        </p:attrNameLst>
                                      </p:cBhvr>
                                      <p:to>
                                        <p:strVal val="visible"/>
                                      </p:to>
                                    </p:set>
                                    <p:animEffect filter="fade" transition="in">
                                      <p:cBhvr>
                                        <p:cTn dur="1"/>
                                        <p:tgtEl>
                                          <p:spTgt spid="378">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8">
                                            <p:txEl>
                                              <p:pRg end="2" st="2"/>
                                            </p:txEl>
                                          </p:spTgt>
                                        </p:tgtEl>
                                        <p:attrNameLst>
                                          <p:attrName>style.visibility</p:attrName>
                                        </p:attrNameLst>
                                      </p:cBhvr>
                                      <p:to>
                                        <p:strVal val="visible"/>
                                      </p:to>
                                    </p:set>
                                    <p:animEffect filter="fade" transition="in">
                                      <p:cBhvr>
                                        <p:cTn dur="1"/>
                                        <p:tgtEl>
                                          <p:spTgt spid="378">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8">
                                            <p:txEl>
                                              <p:pRg end="3" st="3"/>
                                            </p:txEl>
                                          </p:spTgt>
                                        </p:tgtEl>
                                        <p:attrNameLst>
                                          <p:attrName>style.visibility</p:attrName>
                                        </p:attrNameLst>
                                      </p:cBhvr>
                                      <p:to>
                                        <p:strVal val="visible"/>
                                      </p:to>
                                    </p:set>
                                    <p:animEffect filter="fade" transition="in">
                                      <p:cBhvr>
                                        <p:cTn dur="1"/>
                                        <p:tgtEl>
                                          <p:spTgt spid="378">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8">
                                            <p:txEl>
                                              <p:pRg end="4" st="4"/>
                                            </p:txEl>
                                          </p:spTgt>
                                        </p:tgtEl>
                                        <p:attrNameLst>
                                          <p:attrName>style.visibility</p:attrName>
                                        </p:attrNameLst>
                                      </p:cBhvr>
                                      <p:to>
                                        <p:strVal val="visible"/>
                                      </p:to>
                                    </p:set>
                                    <p:animEffect filter="fade" transition="in">
                                      <p:cBhvr>
                                        <p:cTn dur="1"/>
                                        <p:tgtEl>
                                          <p:spTgt spid="378">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8">
                                            <p:txEl>
                                              <p:pRg end="5" st="5"/>
                                            </p:txEl>
                                          </p:spTgt>
                                        </p:tgtEl>
                                        <p:attrNameLst>
                                          <p:attrName>style.visibility</p:attrName>
                                        </p:attrNameLst>
                                      </p:cBhvr>
                                      <p:to>
                                        <p:strVal val="visible"/>
                                      </p:to>
                                    </p:set>
                                    <p:animEffect filter="fade" transition="in">
                                      <p:cBhvr>
                                        <p:cTn dur="1"/>
                                        <p:tgtEl>
                                          <p:spTgt spid="378">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8">
                                            <p:txEl>
                                              <p:pRg end="6" st="6"/>
                                            </p:txEl>
                                          </p:spTgt>
                                        </p:tgtEl>
                                        <p:attrNameLst>
                                          <p:attrName>style.visibility</p:attrName>
                                        </p:attrNameLst>
                                      </p:cBhvr>
                                      <p:to>
                                        <p:strVal val="visible"/>
                                      </p:to>
                                    </p:set>
                                    <p:animEffect filter="fade" transition="in">
                                      <p:cBhvr>
                                        <p:cTn dur="1"/>
                                        <p:tgtEl>
                                          <p:spTgt spid="378">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2" name="Shape 382"/>
        <p:cNvGrpSpPr/>
        <p:nvPr/>
      </p:nvGrpSpPr>
      <p:grpSpPr>
        <a:xfrm>
          <a:off x="0" y="0"/>
          <a:ext cx="0" cy="0"/>
          <a:chOff x="0" y="0"/>
          <a:chExt cx="0" cy="0"/>
        </a:xfrm>
      </p:grpSpPr>
      <p:sp>
        <p:nvSpPr>
          <p:cNvPr id="383" name="Google Shape;383;p40"/>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61B Needs You Next Spring</a:t>
            </a:r>
            <a:endParaRPr/>
          </a:p>
        </p:txBody>
      </p:sp>
      <p:pic>
        <p:nvPicPr>
          <p:cNvPr id="384" name="Google Shape;384;p40"/>
          <p:cNvPicPr preferRelativeResize="0"/>
          <p:nvPr/>
        </p:nvPicPr>
        <p:blipFill>
          <a:blip r:embed="rId3">
            <a:alphaModFix/>
          </a:blip>
          <a:stretch>
            <a:fillRect/>
          </a:stretch>
        </p:blipFill>
        <p:spPr>
          <a:xfrm>
            <a:off x="1066375" y="1684925"/>
            <a:ext cx="6857249" cy="3328650"/>
          </a:xfrm>
          <a:prstGeom prst="rect">
            <a:avLst/>
          </a:prstGeom>
          <a:noFill/>
          <a:ln>
            <a:noFill/>
          </a:ln>
        </p:spPr>
      </p:pic>
      <p:sp>
        <p:nvSpPr>
          <p:cNvPr id="385" name="Google Shape;385;p40"/>
          <p:cNvSpPr txBox="1"/>
          <p:nvPr>
            <p:ph idx="1" type="body"/>
          </p:nvPr>
        </p:nvSpPr>
        <p:spPr>
          <a:xfrm>
            <a:off x="243000" y="556500"/>
            <a:ext cx="8725200" cy="4153800"/>
          </a:xfrm>
          <a:prstGeom prst="rect">
            <a:avLst/>
          </a:prstGeom>
        </p:spPr>
        <p:txBody>
          <a:bodyPr anchorCtr="0" anchor="t" bIns="91425" lIns="91425" spcFirstLastPara="1" rIns="91425" wrap="square" tIns="91425">
            <a:noAutofit/>
          </a:bodyPr>
          <a:lstStyle/>
          <a:p>
            <a:pPr indent="-355600" lvl="0" marL="457200" rtl="0" algn="l">
              <a:spcBef>
                <a:spcPts val="600"/>
              </a:spcBef>
              <a:spcAft>
                <a:spcPts val="0"/>
              </a:spcAft>
              <a:buSzPts val="2000"/>
              <a:buChar char="●"/>
            </a:pPr>
            <a:r>
              <a:rPr lang="en"/>
              <a:t>Academic interning: Learn more, help others, get units, maybe become a GSI.</a:t>
            </a:r>
            <a:endParaRPr/>
          </a:p>
          <a:p>
            <a:pPr indent="-355600" lvl="0" marL="457200" rtl="0" algn="l">
              <a:spcBef>
                <a:spcPts val="0"/>
              </a:spcBef>
              <a:spcAft>
                <a:spcPts val="0"/>
              </a:spcAft>
              <a:buSzPts val="2000"/>
              <a:buChar char="●"/>
            </a:pPr>
            <a:r>
              <a:rPr lang="en"/>
              <a:t>Watch out for an announcement on the Fall 2020 61B Ed.</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9" name="Shape 389"/>
        <p:cNvGrpSpPr/>
        <p:nvPr/>
      </p:nvGrpSpPr>
      <p:grpSpPr>
        <a:xfrm>
          <a:off x="0" y="0"/>
          <a:ext cx="0" cy="0"/>
          <a:chOff x="0" y="0"/>
          <a:chExt cx="0" cy="0"/>
        </a:xfrm>
      </p:grpSpPr>
      <p:sp>
        <p:nvSpPr>
          <p:cNvPr id="390" name="Google Shape;390;p41"/>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Snaps</a:t>
            </a:r>
            <a:endParaRPr/>
          </a:p>
        </p:txBody>
      </p:sp>
      <p:sp>
        <p:nvSpPr>
          <p:cNvPr id="391" name="Google Shape;391;p41"/>
          <p:cNvSpPr txBox="1"/>
          <p:nvPr>
            <p:ph idx="1" type="body"/>
          </p:nvPr>
        </p:nvSpPr>
        <p:spPr>
          <a:xfrm>
            <a:off x="243000" y="556500"/>
            <a:ext cx="8443800" cy="4153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Reminder: If you’d like to help out with the Snaps research project, please push your repo and fill out the form.</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u="sng">
                <a:solidFill>
                  <a:schemeClr val="hlink"/>
                </a:solidFill>
                <a:hlinkClick r:id="rId3"/>
              </a:rPr>
              <a:t>https://us.edstem.org/courses/979/discussion/188174</a:t>
            </a:r>
            <a:endParaRPr/>
          </a:p>
          <a:p>
            <a:pPr indent="0" lvl="0" marL="0" rtl="0" algn="l">
              <a:spcBef>
                <a:spcPts val="600"/>
              </a:spcBef>
              <a:spcAft>
                <a:spcPts val="0"/>
              </a:spcAft>
              <a:buNone/>
            </a:pPr>
            <a:r>
              <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5" name="Shape 395"/>
        <p:cNvGrpSpPr/>
        <p:nvPr/>
      </p:nvGrpSpPr>
      <p:grpSpPr>
        <a:xfrm>
          <a:off x="0" y="0"/>
          <a:ext cx="0" cy="0"/>
          <a:chOff x="0" y="0"/>
          <a:chExt cx="0" cy="0"/>
        </a:xfrm>
      </p:grpSpPr>
      <p:sp>
        <p:nvSpPr>
          <p:cNvPr id="396" name="Google Shape;396;p42"/>
          <p:cNvSpPr txBox="1"/>
          <p:nvPr>
            <p:ph type="title"/>
          </p:nvPr>
        </p:nvSpPr>
        <p:spPr>
          <a:xfrm>
            <a:off x="166800" y="92500"/>
            <a:ext cx="8940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Special thanks to the staff, without whom we would all be on fire.</a:t>
            </a:r>
            <a:endParaRPr/>
          </a:p>
        </p:txBody>
      </p:sp>
      <p:sp>
        <p:nvSpPr>
          <p:cNvPr id="397" name="Google Shape;397;p42"/>
          <p:cNvSpPr txBox="1"/>
          <p:nvPr>
            <p:ph idx="1" type="body"/>
          </p:nvPr>
        </p:nvSpPr>
        <p:spPr>
          <a:xfrm>
            <a:off x="243000" y="556500"/>
            <a:ext cx="8792400" cy="415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800"/>
              <a:t>Full time GSIs: </a:t>
            </a:r>
            <a:r>
              <a:rPr lang="en" sz="1500"/>
              <a:t>Akshit Annadi, Alex Schedel, Anjali Kantharuban, Arjun Sahai, </a:t>
            </a:r>
            <a:r>
              <a:rPr b="1" lang="en" sz="1500"/>
              <a:t>Connor Lafferty</a:t>
            </a:r>
            <a:r>
              <a:rPr lang="en" sz="1500"/>
              <a:t>, </a:t>
            </a:r>
            <a:r>
              <a:rPr b="1" lang="en" sz="1500"/>
              <a:t>Itai Smith</a:t>
            </a:r>
            <a:r>
              <a:rPr lang="en" sz="1500"/>
              <a:t>, </a:t>
            </a:r>
            <a:r>
              <a:rPr b="1" lang="en" sz="1500"/>
              <a:t>Omar Khan</a:t>
            </a:r>
            <a:r>
              <a:rPr lang="en" sz="1500"/>
              <a:t>, Shivani Kishnani, Sohum Hulyalkar</a:t>
            </a:r>
            <a:endParaRPr sz="1500"/>
          </a:p>
          <a:p>
            <a:pPr indent="0" lvl="0" marL="0" rtl="0" algn="l">
              <a:spcBef>
                <a:spcPts val="0"/>
              </a:spcBef>
              <a:spcAft>
                <a:spcPts val="0"/>
              </a:spcAft>
              <a:buNone/>
            </a:pPr>
            <a:r>
              <a:rPr lang="en"/>
              <a:t>Part time GSIs: </a:t>
            </a:r>
            <a:r>
              <a:rPr lang="en" sz="1500"/>
              <a:t>Ada Hu, Adel Setoodehnia, Allyson Park, Boren Tsai, Chirasree Mandal, Claire Ko, Eric tang, Eric Zhu, Ethan Mehta, Fatema Yasini, George Zhou, Henry Kasa, Henry Maier, Isabelle Zhou, Linda Deng, Robin Qiu, Romain Priour, Ryan Tseng, Sara Reynolds, Sarah Liu</a:t>
            </a:r>
            <a:endParaRPr sz="1500"/>
          </a:p>
          <a:p>
            <a:pPr indent="0" lvl="0" marL="0" rtl="0" algn="l">
              <a:spcBef>
                <a:spcPts val="0"/>
              </a:spcBef>
              <a:spcAft>
                <a:spcPts val="0"/>
              </a:spcAft>
              <a:buNone/>
            </a:pPr>
            <a:r>
              <a:rPr lang="en" sz="1800"/>
              <a:t>Tutors: </a:t>
            </a:r>
            <a:r>
              <a:rPr lang="en" sz="1400"/>
              <a:t>Ayush Sehgal, David Shau, Jack Wang, Jacob Haddad, Shriya Nandwani, Joshua Blanchard, Saad Jamal, Shreyas Kompalli</a:t>
            </a:r>
            <a:endParaRPr sz="1400"/>
          </a:p>
          <a:p>
            <a:pPr indent="0" lvl="0" marL="0" rtl="0" algn="l">
              <a:spcBef>
                <a:spcPts val="0"/>
              </a:spcBef>
              <a:spcAft>
                <a:spcPts val="0"/>
              </a:spcAft>
              <a:buNone/>
            </a:pPr>
            <a:r>
              <a:rPr lang="en" sz="1800"/>
              <a:t>Academic Interns: </a:t>
            </a:r>
            <a:r>
              <a:rPr lang="en" sz="1300"/>
              <a:t>Kyle Yu, Shilpi Shah, Justin Chen, Saikumar Gantla, Hannah Moore, Matthew Yu, Xinyu Fu, John Lee, Olivia Huang, Michael Wang, Yuwen Zhang, Tanya Sarkin Jain, Jeffrey Fan, Taewoo Han, Daniel He, Curie Park, Justin Lin, Emi Tran, Ethan Wu, Jeffrey Shen, Emily Su, Helen Hoang, Violex Ming, Smeet Patel, Anish Gollakota, Shreya Khandewale, Pranav Sukumar, Amritansh Saraf, Aekus Bhathal, Michael Paller, Tiffany Mao, Kyle Zhang, Sean Kim, Hana Lee, Angela Chen, Kishore Kumar, Noor Mahini, Ashley Auduong, Megan Yu, Rohit Mehta, Seraph Woodbury, Tejvir Jogani, Connor Lien, Michelle Chen, Rohan Khandelwal, Ramanan Abeyakaran, Richard Chang, Shefali Goel, Kenneth Ian Shyle, Nishant Patwardhan, Kuhu Sharma, Suraj Pakala, Marcus Hong, Ella Schwarz, Srinidhi Sankar, Brandon Marin-Mares, Kaaviya Sasikumar, Reena Yuan, Alexandra Lu, Ahmed Baqai, Surya Sunkavelli, Nandini Singh, Emma Toon, Farhad Alemi, Elise Ong, Brianna Fan, Kavya Marrapu, Anik Gupta, Anne Nguyen, Tarun Amarnath, Dennis Mach, Abhiraam Wadekar, Tiffany Kim, Aniruddh Chennapragada, Boxi Fu, Amrita Rajan, Jonah Noh, Aniruddha Vangala, Aryan Agrawal, Deepak Ragu, Eve Lin, Sakshi Satpathy, Spencer Jenkins, Ryan Huang, Yuanhan Li, Shreyas Kompalli, Derwin Wu, Avyakth Challa, Anton Zabreyko, Vincent Hwang, Arin Chang, Ishaan Mauli Mishra, Tu (Alina) Trinh, Eugene Kim, Jonathan Yun</a:t>
            </a:r>
            <a:endParaRPr sz="13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 name="Shape 56"/>
        <p:cNvGrpSpPr/>
        <p:nvPr/>
      </p:nvGrpSpPr>
      <p:grpSpPr>
        <a:xfrm>
          <a:off x="0" y="0"/>
          <a:ext cx="0" cy="0"/>
          <a:chOff x="0" y="0"/>
          <a:chExt cx="0" cy="0"/>
        </a:xfrm>
      </p:grpSpPr>
      <p:sp>
        <p:nvSpPr>
          <p:cNvPr id="57" name="Google Shape;57;p12"/>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What We’ve Learned about Programming Languages</a:t>
            </a:r>
            <a:endParaRPr/>
          </a:p>
        </p:txBody>
      </p:sp>
      <p:sp>
        <p:nvSpPr>
          <p:cNvPr id="58" name="Google Shape;58;p12"/>
          <p:cNvSpPr txBox="1"/>
          <p:nvPr>
            <p:ph idx="1" type="body"/>
          </p:nvPr>
        </p:nvSpPr>
        <p:spPr>
          <a:xfrm>
            <a:off x="243000" y="556500"/>
            <a:ext cx="8795100" cy="4153800"/>
          </a:xfrm>
          <a:prstGeom prst="rect">
            <a:avLst/>
          </a:prstGeom>
        </p:spPr>
        <p:txBody>
          <a:bodyPr anchorCtr="0" anchor="t" bIns="91425" lIns="91425" spcFirstLastPara="1" rIns="91425" wrap="square" tIns="91425">
            <a:noAutofit/>
          </a:bodyPr>
          <a:lstStyle/>
          <a:p>
            <a:pPr indent="-355600" lvl="0" marL="457200" rtl="0" algn="l">
              <a:spcBef>
                <a:spcPts val="600"/>
              </a:spcBef>
              <a:spcAft>
                <a:spcPts val="0"/>
              </a:spcAft>
              <a:buSzPts val="2000"/>
              <a:buChar char="●"/>
            </a:pPr>
            <a:r>
              <a:rPr lang="en" sz="2000"/>
              <a:t>Object based programming: Organize around objects.</a:t>
            </a:r>
            <a:endParaRPr sz="2000"/>
          </a:p>
          <a:p>
            <a:pPr indent="-355600" lvl="0" marL="457200" rtl="0" algn="l">
              <a:spcBef>
                <a:spcPts val="0"/>
              </a:spcBef>
              <a:spcAft>
                <a:spcPts val="0"/>
              </a:spcAft>
              <a:buSzPts val="2000"/>
              <a:buChar char="●"/>
            </a:pPr>
            <a:r>
              <a:rPr lang="en" sz="2000"/>
              <a:t>Object oriented programming:</a:t>
            </a:r>
            <a:endParaRPr sz="2000"/>
          </a:p>
          <a:p>
            <a:pPr indent="-355600" lvl="1" marL="914400" rtl="0" algn="l">
              <a:spcBef>
                <a:spcPts val="0"/>
              </a:spcBef>
              <a:spcAft>
                <a:spcPts val="0"/>
              </a:spcAft>
              <a:buSzPts val="2000"/>
              <a:buChar char="○"/>
            </a:pPr>
            <a:r>
              <a:rPr lang="en"/>
              <a:t>Interface </a:t>
            </a:r>
            <a:r>
              <a:rPr lang="en" sz="2000"/>
              <a:t>Inheritance.</a:t>
            </a:r>
            <a:endParaRPr sz="2000"/>
          </a:p>
          <a:p>
            <a:pPr indent="-355600" lvl="1" marL="914400" rtl="0" algn="l">
              <a:spcBef>
                <a:spcPts val="0"/>
              </a:spcBef>
              <a:spcAft>
                <a:spcPts val="0"/>
              </a:spcAft>
              <a:buSzPts val="2000"/>
              <a:buChar char="○"/>
            </a:pPr>
            <a:r>
              <a:rPr lang="en"/>
              <a:t>Implementation inheritance</a:t>
            </a:r>
            <a:r>
              <a:rPr lang="en" sz="2000"/>
              <a:t>.</a:t>
            </a:r>
            <a:endParaRPr sz="2000"/>
          </a:p>
          <a:p>
            <a:pPr indent="-355600" lvl="0" marL="457200" rtl="0" algn="l">
              <a:spcBef>
                <a:spcPts val="0"/>
              </a:spcBef>
              <a:spcAft>
                <a:spcPts val="0"/>
              </a:spcAft>
              <a:buSzPts val="2000"/>
              <a:buChar char="●"/>
            </a:pPr>
            <a:r>
              <a:rPr lang="en"/>
              <a:t>Dynamic vs. static typing.</a:t>
            </a:r>
            <a:endParaRPr/>
          </a:p>
          <a:p>
            <a:pPr indent="-355600" lvl="0" marL="457200" rtl="0" algn="l">
              <a:spcBef>
                <a:spcPts val="0"/>
              </a:spcBef>
              <a:spcAft>
                <a:spcPts val="0"/>
              </a:spcAft>
              <a:buSzPts val="2000"/>
              <a:buChar char="●"/>
            </a:pPr>
            <a:r>
              <a:rPr lang="en" sz="2000"/>
              <a:t>Generic Programming, e.g. ArrayList&lt;Integer&gt;</a:t>
            </a:r>
            <a:r>
              <a:rPr lang="en"/>
              <a:t>, etc.</a:t>
            </a:r>
            <a:endParaRPr sz="2000"/>
          </a:p>
          <a:p>
            <a:pPr indent="-355600" lvl="0" marL="457200" rtl="0" algn="l">
              <a:spcBef>
                <a:spcPts val="0"/>
              </a:spcBef>
              <a:spcAft>
                <a:spcPts val="0"/>
              </a:spcAft>
              <a:buSzPts val="2000"/>
              <a:buChar char="●"/>
            </a:pPr>
            <a:r>
              <a:rPr lang="en" sz="2000"/>
              <a:t>The model of memory as </a:t>
            </a:r>
            <a:r>
              <a:rPr lang="en"/>
              <a:t>boxes containing bits.</a:t>
            </a:r>
            <a:endParaRPr sz="2000"/>
          </a:p>
          <a:p>
            <a:pPr indent="-355600" lvl="0" marL="457200" rtl="0" algn="l">
              <a:spcBef>
                <a:spcPts val="0"/>
              </a:spcBef>
              <a:spcAft>
                <a:spcPts val="0"/>
              </a:spcAft>
              <a:buSzPts val="2000"/>
              <a:buChar char="●"/>
            </a:pPr>
            <a:r>
              <a:rPr lang="en" sz="2000"/>
              <a:t>Bit representation of </a:t>
            </a:r>
            <a:r>
              <a:rPr lang="en"/>
              <a:t>positive integers.</a:t>
            </a:r>
            <a:endParaRPr sz="2000"/>
          </a:p>
          <a:p>
            <a:pPr indent="-355600" lvl="0" marL="457200" rtl="0" algn="l">
              <a:spcBef>
                <a:spcPts val="0"/>
              </a:spcBef>
              <a:spcAft>
                <a:spcPts val="0"/>
              </a:spcAft>
              <a:buSzPts val="2000"/>
              <a:buChar char="●"/>
            </a:pPr>
            <a:r>
              <a:rPr lang="en" sz="2000"/>
              <a:t>Java.</a:t>
            </a:r>
            <a:endParaRPr sz="2000"/>
          </a:p>
          <a:p>
            <a:pPr indent="-355600" lvl="0" marL="457200" rtl="0" algn="l">
              <a:spcBef>
                <a:spcPts val="0"/>
              </a:spcBef>
              <a:spcAft>
                <a:spcPts val="0"/>
              </a:spcAft>
              <a:buSzPts val="2000"/>
              <a:buChar char="●"/>
            </a:pPr>
            <a:r>
              <a:rPr lang="en" sz="2000"/>
              <a:t>Some standard programming idioms/patterns: </a:t>
            </a:r>
            <a:endParaRPr sz="2000"/>
          </a:p>
          <a:p>
            <a:pPr indent="-355600" lvl="1" marL="914400" rtl="0" algn="l">
              <a:spcBef>
                <a:spcPts val="0"/>
              </a:spcBef>
              <a:spcAft>
                <a:spcPts val="0"/>
              </a:spcAft>
              <a:buSzPts val="2000"/>
              <a:buChar char="○"/>
            </a:pPr>
            <a:r>
              <a:rPr lang="en" sz="2000"/>
              <a:t>Objects as function</a:t>
            </a:r>
            <a:r>
              <a:rPr lang="en"/>
              <a:t> containers</a:t>
            </a:r>
            <a:r>
              <a:rPr lang="en" sz="2000"/>
              <a:t> (e.g. Comparators, </a:t>
            </a:r>
            <a:r>
              <a:rPr lang="en" sz="2000" u="sng">
                <a:solidFill>
                  <a:schemeClr val="hlink"/>
                </a:solidFill>
                <a:hlinkClick r:id="rId3"/>
              </a:rPr>
              <a:t>IntUnaryFunctions</a:t>
            </a:r>
            <a:r>
              <a:rPr lang="en" sz="2000"/>
              <a:t>).</a:t>
            </a:r>
            <a:endParaRPr sz="2000"/>
          </a:p>
          <a:p>
            <a:pPr indent="-355600" lvl="1" marL="914400" rtl="0" algn="l">
              <a:spcBef>
                <a:spcPts val="0"/>
              </a:spcBef>
              <a:spcAft>
                <a:spcPts val="0"/>
              </a:spcAft>
              <a:buSzPts val="2000"/>
              <a:buChar char="○"/>
            </a:pPr>
            <a:r>
              <a:rPr lang="en"/>
              <a:t>Default method specification in interfaces</a:t>
            </a:r>
            <a:r>
              <a:rPr lang="en" sz="2000"/>
              <a:t> (</a:t>
            </a:r>
            <a:r>
              <a:rPr lang="en" u="sng">
                <a:solidFill>
                  <a:schemeClr val="hlink"/>
                </a:solidFill>
                <a:hlinkClick r:id="rId4"/>
              </a:rPr>
              <a:t>Link</a:t>
            </a:r>
            <a:r>
              <a:rPr lang="en"/>
              <a:t>)</a:t>
            </a:r>
            <a:r>
              <a:rPr lang="en" sz="2000"/>
              <a:t>. </a:t>
            </a:r>
            <a:endParaRPr sz="2000"/>
          </a:p>
          <a:p>
            <a:pPr indent="-355600" lvl="1" marL="914400" rtl="0" algn="l">
              <a:spcBef>
                <a:spcPts val="0"/>
              </a:spcBef>
              <a:spcAft>
                <a:spcPts val="0"/>
              </a:spcAft>
              <a:buSzPts val="2000"/>
              <a:buChar char="○"/>
            </a:pPr>
            <a:r>
              <a:rPr lang="en" sz="2000"/>
              <a:t>Iterators.</a:t>
            </a:r>
            <a:endParaRPr sz="2000"/>
          </a:p>
        </p:txBody>
      </p:sp>
      <p:cxnSp>
        <p:nvCxnSpPr>
          <p:cNvPr id="59" name="Google Shape;59;p12"/>
          <p:cNvCxnSpPr/>
          <p:nvPr/>
        </p:nvCxnSpPr>
        <p:spPr>
          <a:xfrm flipH="1">
            <a:off x="3599025" y="1418550"/>
            <a:ext cx="1101300" cy="96900"/>
          </a:xfrm>
          <a:prstGeom prst="straightConnector1">
            <a:avLst/>
          </a:prstGeom>
          <a:noFill/>
          <a:ln cap="flat" cmpd="sng" w="19050">
            <a:solidFill>
              <a:schemeClr val="dk2"/>
            </a:solidFill>
            <a:prstDash val="solid"/>
            <a:round/>
            <a:headEnd len="med" w="med" type="none"/>
            <a:tailEnd len="med" w="med" type="triangle"/>
          </a:ln>
        </p:spPr>
      </p:cxnSp>
      <p:sp>
        <p:nvSpPr>
          <p:cNvPr id="60" name="Google Shape;60;p12"/>
          <p:cNvSpPr txBox="1"/>
          <p:nvPr/>
        </p:nvSpPr>
        <p:spPr>
          <a:xfrm>
            <a:off x="4714896" y="930517"/>
            <a:ext cx="4391400" cy="49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Example: Programmer only needs to know List API, doesn’t have to know that ArrayList secretly does array resizing.</a:t>
            </a:r>
            <a:endParaRPr/>
          </a:p>
        </p:txBody>
      </p:sp>
      <p:cxnSp>
        <p:nvCxnSpPr>
          <p:cNvPr id="61" name="Google Shape;61;p12"/>
          <p:cNvCxnSpPr/>
          <p:nvPr/>
        </p:nvCxnSpPr>
        <p:spPr>
          <a:xfrm rot="10800000">
            <a:off x="5770175" y="2739350"/>
            <a:ext cx="981900" cy="97800"/>
          </a:xfrm>
          <a:prstGeom prst="straightConnector1">
            <a:avLst/>
          </a:prstGeom>
          <a:noFill/>
          <a:ln cap="flat" cmpd="sng" w="19050">
            <a:solidFill>
              <a:schemeClr val="dk2"/>
            </a:solidFill>
            <a:prstDash val="solid"/>
            <a:round/>
            <a:headEnd len="med" w="med" type="none"/>
            <a:tailEnd len="med" w="med" type="triangle"/>
          </a:ln>
        </p:spPr>
      </p:cxnSp>
      <p:sp>
        <p:nvSpPr>
          <p:cNvPr id="62" name="Google Shape;62;p12"/>
          <p:cNvSpPr txBox="1"/>
          <p:nvPr/>
        </p:nvSpPr>
        <p:spPr>
          <a:xfrm>
            <a:off x="6839500" y="2402600"/>
            <a:ext cx="2198700" cy="770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Example: Array is a sequence of boxes. An array variable is a box containing address of sequences of boxes.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 name="Shape 66"/>
        <p:cNvGrpSpPr/>
        <p:nvPr/>
      </p:nvGrpSpPr>
      <p:grpSpPr>
        <a:xfrm>
          <a:off x="0" y="0"/>
          <a:ext cx="0" cy="0"/>
          <a:chOff x="0" y="0"/>
          <a:chExt cx="0" cy="0"/>
        </a:xfrm>
      </p:grpSpPr>
      <p:sp>
        <p:nvSpPr>
          <p:cNvPr id="67" name="Google Shape;67;p13"/>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Important Data Structures in Java</a:t>
            </a:r>
            <a:endParaRPr/>
          </a:p>
        </p:txBody>
      </p:sp>
      <p:sp>
        <p:nvSpPr>
          <p:cNvPr id="68" name="Google Shape;68;p13"/>
          <p:cNvSpPr txBox="1"/>
          <p:nvPr>
            <p:ph idx="1" type="body"/>
          </p:nvPr>
        </p:nvSpPr>
        <p:spPr>
          <a:xfrm>
            <a:off x="243000" y="556500"/>
            <a:ext cx="8761800" cy="41538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sz="2000"/>
              <a:t>Important </a:t>
            </a:r>
            <a:r>
              <a:rPr lang="en"/>
              <a:t>d</a:t>
            </a:r>
            <a:r>
              <a:rPr lang="en" sz="2000"/>
              <a:t>ata </a:t>
            </a:r>
            <a:r>
              <a:rPr lang="en"/>
              <a:t>s</a:t>
            </a:r>
            <a:r>
              <a:rPr lang="en" sz="2000"/>
              <a:t>tructure </a:t>
            </a:r>
            <a:r>
              <a:rPr lang="en"/>
              <a:t>i</a:t>
            </a:r>
            <a:r>
              <a:rPr lang="en" sz="2000"/>
              <a:t>nterfaces:</a:t>
            </a:r>
            <a:endParaRPr sz="2000"/>
          </a:p>
          <a:p>
            <a:pPr indent="-355600" lvl="0" marL="457200" rtl="0" algn="l">
              <a:spcBef>
                <a:spcPts val="600"/>
              </a:spcBef>
              <a:spcAft>
                <a:spcPts val="0"/>
              </a:spcAft>
              <a:buSzPts val="2000"/>
              <a:buChar char="●"/>
            </a:pPr>
            <a:r>
              <a:rPr lang="en"/>
              <a:t>java.util.</a:t>
            </a:r>
            <a:r>
              <a:rPr lang="en" sz="2000"/>
              <a:t>Collection (and its subtypes).</a:t>
            </a:r>
            <a:endParaRPr sz="2000"/>
          </a:p>
          <a:p>
            <a:pPr indent="-355600" lvl="1" marL="914400" rtl="0" algn="l">
              <a:spcBef>
                <a:spcPts val="0"/>
              </a:spcBef>
              <a:spcAft>
                <a:spcPts val="0"/>
              </a:spcAft>
              <a:buSzPts val="2000"/>
              <a:buChar char="○"/>
            </a:pPr>
            <a:r>
              <a:rPr lang="en" sz="2000"/>
              <a:t>With a special emphasis on Map (and its subtypes).</a:t>
            </a:r>
            <a:endParaRPr sz="2000"/>
          </a:p>
          <a:p>
            <a:pPr indent="-355600" lvl="0" marL="457200" rtl="0" algn="l">
              <a:spcBef>
                <a:spcPts val="0"/>
              </a:spcBef>
              <a:spcAft>
                <a:spcPts val="0"/>
              </a:spcAft>
              <a:buSzPts val="2000"/>
              <a:buChar char="●"/>
            </a:pPr>
            <a:r>
              <a:rPr lang="en"/>
              <a:t>Our own Collections (e.g. Map61B, Deque): Didn’t actually extend Collection.</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sz="2000"/>
              <a:t>Concrete </a:t>
            </a:r>
            <a:r>
              <a:rPr lang="en"/>
              <a:t>i</a:t>
            </a:r>
            <a:r>
              <a:rPr lang="en" sz="2000"/>
              <a:t>mplementations of these </a:t>
            </a:r>
            <a:r>
              <a:rPr lang="en"/>
              <a:t>a</a:t>
            </a:r>
            <a:r>
              <a:rPr lang="en" sz="2000"/>
              <a:t>bstract </a:t>
            </a:r>
            <a:r>
              <a:rPr lang="en"/>
              <a:t>i</a:t>
            </a:r>
            <a:r>
              <a:rPr lang="en" sz="2000"/>
              <a:t>mplementations:</a:t>
            </a:r>
            <a:endParaRPr sz="2000"/>
          </a:p>
          <a:p>
            <a:pPr indent="-355600" lvl="0" marL="457200" rtl="0" algn="l">
              <a:spcBef>
                <a:spcPts val="600"/>
              </a:spcBef>
              <a:spcAft>
                <a:spcPts val="0"/>
              </a:spcAft>
              <a:buSzPts val="2000"/>
              <a:buChar char="●"/>
            </a:pPr>
            <a:r>
              <a:rPr lang="en" sz="2000"/>
              <a:t>Examples: </a:t>
            </a:r>
            <a:r>
              <a:rPr lang="en"/>
              <a:t>ArrayDeque implements Deque.</a:t>
            </a:r>
            <a:endParaRPr sz="20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166800" y="92500"/>
            <a:ext cx="85200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Mathematical Analysis of Data Structure/Algorithm Performance</a:t>
            </a:r>
            <a:endParaRPr/>
          </a:p>
        </p:txBody>
      </p:sp>
      <p:sp>
        <p:nvSpPr>
          <p:cNvPr id="74" name="Google Shape;74;p14"/>
          <p:cNvSpPr txBox="1"/>
          <p:nvPr>
            <p:ph idx="1" type="body"/>
          </p:nvPr>
        </p:nvSpPr>
        <p:spPr>
          <a:xfrm>
            <a:off x="243000" y="556500"/>
            <a:ext cx="8443800" cy="4153800"/>
          </a:xfrm>
          <a:prstGeom prst="rect">
            <a:avLst/>
          </a:prstGeom>
        </p:spPr>
        <p:txBody>
          <a:bodyPr anchorCtr="0" anchor="t" bIns="91425" lIns="91425" spcFirstLastPara="1" rIns="91425" wrap="square" tIns="91425">
            <a:noAutofit/>
          </a:bodyPr>
          <a:lstStyle/>
          <a:p>
            <a:pPr indent="-355600" lvl="0" marL="457200" rtl="0" algn="l">
              <a:spcBef>
                <a:spcPts val="600"/>
              </a:spcBef>
              <a:spcAft>
                <a:spcPts val="0"/>
              </a:spcAft>
              <a:buSzPts val="2000"/>
              <a:buChar char="●"/>
            </a:pPr>
            <a:r>
              <a:rPr lang="en" sz="2000"/>
              <a:t>Asymptotic </a:t>
            </a:r>
            <a:r>
              <a:rPr lang="en"/>
              <a:t>a</a:t>
            </a:r>
            <a:r>
              <a:rPr lang="en" sz="2000"/>
              <a:t>nalysis.</a:t>
            </a:r>
            <a:endParaRPr sz="2000"/>
          </a:p>
          <a:p>
            <a:pPr indent="-355600" lvl="0" marL="457200" rtl="0" algn="l">
              <a:spcBef>
                <a:spcPts val="0"/>
              </a:spcBef>
              <a:spcAft>
                <a:spcPts val="0"/>
              </a:spcAft>
              <a:buSzPts val="2000"/>
              <a:buChar char="●"/>
            </a:pPr>
            <a:r>
              <a:rPr lang="en" sz="2000"/>
              <a:t>O(·), Ω(·), Θ(·), and tilde notation.</a:t>
            </a:r>
            <a:endParaRPr sz="2000"/>
          </a:p>
          <a:p>
            <a:pPr indent="-355600" lvl="0" marL="457200" rtl="0" algn="l">
              <a:spcBef>
                <a:spcPts val="0"/>
              </a:spcBef>
              <a:spcAft>
                <a:spcPts val="0"/>
              </a:spcAft>
              <a:buSzPts val="2000"/>
              <a:buChar char="●"/>
            </a:pPr>
            <a:r>
              <a:rPr lang="en" sz="2000"/>
              <a:t>Worst case vs. average case vs. best case.</a:t>
            </a:r>
            <a:endParaRPr sz="2000"/>
          </a:p>
          <a:p>
            <a:pPr indent="-355600" lvl="1" marL="914400" rtl="0" algn="l">
              <a:spcBef>
                <a:spcPts val="0"/>
              </a:spcBef>
              <a:spcAft>
                <a:spcPts val="0"/>
              </a:spcAft>
              <a:buSzPts val="2000"/>
              <a:buChar char="○"/>
            </a:pPr>
            <a:r>
              <a:rPr lang="en" sz="2000"/>
              <a:t>Exemplar of usefulness of aver</a:t>
            </a:r>
            <a:r>
              <a:rPr lang="en"/>
              <a:t>age case</a:t>
            </a:r>
            <a:r>
              <a:rPr lang="en" sz="2000"/>
              <a:t>: Quicksort</a:t>
            </a:r>
            <a:endParaRPr sz="2000"/>
          </a:p>
          <a:p>
            <a:pPr indent="-355600" lvl="0" marL="457200" rtl="0" algn="l">
              <a:spcBef>
                <a:spcPts val="0"/>
              </a:spcBef>
              <a:spcAft>
                <a:spcPts val="0"/>
              </a:spcAft>
              <a:buSzPts val="2000"/>
              <a:buChar char="●"/>
            </a:pPr>
            <a:r>
              <a:rPr lang="en" sz="2000"/>
              <a:t>Determining the runtime of code through</a:t>
            </a:r>
            <a:r>
              <a:rPr lang="en"/>
              <a:t> i</a:t>
            </a:r>
            <a:r>
              <a:rPr lang="en" sz="2000"/>
              <a:t>nspection (often requires deep thought).</a:t>
            </a:r>
            <a:endParaRPr sz="2000"/>
          </a:p>
          <a:p>
            <a:pPr indent="-355600" lvl="0" marL="457200" rtl="0" algn="l">
              <a:spcBef>
                <a:spcPts val="0"/>
              </a:spcBef>
              <a:spcAft>
                <a:spcPts val="0"/>
              </a:spcAft>
              <a:buSzPts val="2000"/>
              <a:buChar char="●"/>
            </a:pPr>
            <a:r>
              <a:rPr lang="en"/>
              <a:t>Multiplicative resizing is much better than additive resizing</a:t>
            </a:r>
            <a:r>
              <a:rPr lang="en" sz="2000"/>
              <a:t> (see mid</a:t>
            </a:r>
            <a:r>
              <a:rPr lang="en"/>
              <a:t>term 2)</a:t>
            </a:r>
            <a:r>
              <a:rPr lang="en" sz="2000"/>
              <a:t>.</a:t>
            </a:r>
            <a:endParaRPr/>
          </a:p>
          <a:p>
            <a:pPr indent="-355600" lvl="1" marL="914400" rtl="0" algn="l">
              <a:spcBef>
                <a:spcPts val="0"/>
              </a:spcBef>
              <a:spcAft>
                <a:spcPts val="0"/>
              </a:spcAft>
              <a:buSzPts val="2000"/>
              <a:buChar char="○"/>
            </a:pPr>
            <a:r>
              <a:rPr lang="en"/>
              <a:t>Multiplicative resizing results in Θ(1) add runtime for ArrayLists.</a:t>
            </a:r>
            <a:endParaRPr/>
          </a:p>
          <a:p>
            <a:pPr indent="-355600" lvl="1" marL="914400" rtl="0" algn="l">
              <a:spcBef>
                <a:spcPts val="0"/>
              </a:spcBef>
              <a:spcAft>
                <a:spcPts val="0"/>
              </a:spcAft>
              <a:buSzPts val="2000"/>
              <a:buChar char="○"/>
            </a:pPr>
            <a:r>
              <a:rPr lang="en"/>
              <a:t>Additive resizing results in Θ(N) add runtime for ArrayLists.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p:nvPr/>
        </p:nvSpPr>
        <p:spPr>
          <a:xfrm>
            <a:off x="1268389" y="2398223"/>
            <a:ext cx="1870200" cy="1302900"/>
          </a:xfrm>
          <a:prstGeom prst="roundRect">
            <a:avLst>
              <a:gd fmla="val 16667" name="adj"/>
            </a:avLst>
          </a:prstGeom>
          <a:solidFill>
            <a:srgbClr val="CCCCCC"/>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15"/>
          <p:cNvSpPr/>
          <p:nvPr/>
        </p:nvSpPr>
        <p:spPr>
          <a:xfrm>
            <a:off x="1275800" y="1469000"/>
            <a:ext cx="1870200" cy="798300"/>
          </a:xfrm>
          <a:prstGeom prst="roundRect">
            <a:avLst>
              <a:gd fmla="val 16667" name="adj"/>
            </a:avLst>
          </a:prstGeom>
          <a:solidFill>
            <a:srgbClr val="CCCCCC"/>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15"/>
          <p:cNvSpPr/>
          <p:nvPr/>
        </p:nvSpPr>
        <p:spPr>
          <a:xfrm>
            <a:off x="3285275" y="1642225"/>
            <a:ext cx="696300" cy="305400"/>
          </a:xfrm>
          <a:prstGeom prst="rect">
            <a:avLst/>
          </a:prstGeom>
          <a:solidFill>
            <a:srgbClr val="FFFFFF"/>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PQ</a:t>
            </a:r>
            <a:endParaRPr/>
          </a:p>
        </p:txBody>
      </p:sp>
      <p:sp>
        <p:nvSpPr>
          <p:cNvPr id="82" name="Google Shape;82;p15"/>
          <p:cNvSpPr/>
          <p:nvPr/>
        </p:nvSpPr>
        <p:spPr>
          <a:xfrm>
            <a:off x="6132750" y="733413"/>
            <a:ext cx="696300" cy="305400"/>
          </a:xfrm>
          <a:prstGeom prst="rect">
            <a:avLst/>
          </a:prstGeom>
          <a:solidFill>
            <a:srgbClr val="FFFFFF"/>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List</a:t>
            </a:r>
            <a:endParaRPr/>
          </a:p>
        </p:txBody>
      </p:sp>
      <p:sp>
        <p:nvSpPr>
          <p:cNvPr id="83" name="Google Shape;83;p15"/>
          <p:cNvSpPr/>
          <p:nvPr/>
        </p:nvSpPr>
        <p:spPr>
          <a:xfrm>
            <a:off x="35725" y="1540375"/>
            <a:ext cx="696300" cy="305400"/>
          </a:xfrm>
          <a:prstGeom prst="rect">
            <a:avLst/>
          </a:prstGeom>
          <a:solidFill>
            <a:srgbClr val="FFFFFF"/>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Set</a:t>
            </a:r>
            <a:endParaRPr/>
          </a:p>
        </p:txBody>
      </p:sp>
      <p:sp>
        <p:nvSpPr>
          <p:cNvPr id="84" name="Google Shape;84;p15"/>
          <p:cNvSpPr/>
          <p:nvPr/>
        </p:nvSpPr>
        <p:spPr>
          <a:xfrm>
            <a:off x="35600" y="2174050"/>
            <a:ext cx="696300" cy="305400"/>
          </a:xfrm>
          <a:prstGeom prst="rect">
            <a:avLst/>
          </a:prstGeom>
          <a:solidFill>
            <a:srgbClr val="FFFFFF"/>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Map</a:t>
            </a:r>
            <a:endParaRPr/>
          </a:p>
        </p:txBody>
      </p:sp>
      <p:sp>
        <p:nvSpPr>
          <p:cNvPr id="85" name="Google Shape;85;p15"/>
          <p:cNvSpPr/>
          <p:nvPr/>
        </p:nvSpPr>
        <p:spPr>
          <a:xfrm>
            <a:off x="1246675" y="587875"/>
            <a:ext cx="1870200" cy="456600"/>
          </a:xfrm>
          <a:prstGeom prst="roundRect">
            <a:avLst>
              <a:gd fmla="val 16667" name="adj"/>
            </a:avLst>
          </a:prstGeom>
          <a:solidFill>
            <a:srgbClr val="CCCCCC"/>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5"/>
          <p:cNvSpPr/>
          <p:nvPr/>
        </p:nvSpPr>
        <p:spPr>
          <a:xfrm>
            <a:off x="5182792" y="2816071"/>
            <a:ext cx="1164600" cy="305400"/>
          </a:xfrm>
          <a:prstGeom prst="rect">
            <a:avLst/>
          </a:prstGeom>
          <a:solidFill>
            <a:srgbClr val="FFFFFF"/>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DisjointSets</a:t>
            </a:r>
            <a:endParaRPr/>
          </a:p>
        </p:txBody>
      </p:sp>
      <p:sp>
        <p:nvSpPr>
          <p:cNvPr id="87" name="Google Shape;87;p15"/>
          <p:cNvSpPr/>
          <p:nvPr/>
        </p:nvSpPr>
        <p:spPr>
          <a:xfrm>
            <a:off x="1317675" y="638275"/>
            <a:ext cx="1756800" cy="305400"/>
          </a:xfrm>
          <a:prstGeom prst="rect">
            <a:avLst/>
          </a:prstGeom>
          <a:solidFill>
            <a:srgbClr val="C9DAF8"/>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Chaining HT</a:t>
            </a:r>
            <a:endParaRPr/>
          </a:p>
        </p:txBody>
      </p:sp>
      <p:sp>
        <p:nvSpPr>
          <p:cNvPr id="88" name="Google Shape;88;p15"/>
          <p:cNvSpPr/>
          <p:nvPr/>
        </p:nvSpPr>
        <p:spPr>
          <a:xfrm>
            <a:off x="1317675" y="1540375"/>
            <a:ext cx="1791900" cy="305400"/>
          </a:xfrm>
          <a:prstGeom prst="rect">
            <a:avLst/>
          </a:prstGeom>
          <a:solidFill>
            <a:srgbClr val="F4CCCC"/>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LinkedList</a:t>
            </a:r>
            <a:endParaRPr/>
          </a:p>
        </p:txBody>
      </p:sp>
      <p:sp>
        <p:nvSpPr>
          <p:cNvPr id="89" name="Google Shape;89;p15"/>
          <p:cNvSpPr/>
          <p:nvPr/>
        </p:nvSpPr>
        <p:spPr>
          <a:xfrm>
            <a:off x="1325091" y="1921375"/>
            <a:ext cx="1791900" cy="305400"/>
          </a:xfrm>
          <a:prstGeom prst="rect">
            <a:avLst/>
          </a:prstGeom>
          <a:solidFill>
            <a:srgbClr val="F4CCCC"/>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Resizing Array</a:t>
            </a:r>
            <a:endParaRPr/>
          </a:p>
        </p:txBody>
      </p:sp>
      <p:sp>
        <p:nvSpPr>
          <p:cNvPr id="90" name="Google Shape;90;p15"/>
          <p:cNvSpPr/>
          <p:nvPr/>
        </p:nvSpPr>
        <p:spPr>
          <a:xfrm>
            <a:off x="1300121" y="4336975"/>
            <a:ext cx="1791900" cy="305400"/>
          </a:xfrm>
          <a:prstGeom prst="rect">
            <a:avLst/>
          </a:prstGeom>
          <a:solidFill>
            <a:srgbClr val="F4CCCC"/>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Heap</a:t>
            </a:r>
            <a:endParaRPr/>
          </a:p>
        </p:txBody>
      </p:sp>
      <p:cxnSp>
        <p:nvCxnSpPr>
          <p:cNvPr id="91" name="Google Shape;91;p15"/>
          <p:cNvCxnSpPr>
            <a:stCxn id="83" idx="3"/>
            <a:endCxn id="87" idx="1"/>
          </p:cNvCxnSpPr>
          <p:nvPr/>
        </p:nvCxnSpPr>
        <p:spPr>
          <a:xfrm flipH="1" rot="10800000">
            <a:off x="732025" y="790975"/>
            <a:ext cx="585600" cy="902100"/>
          </a:xfrm>
          <a:prstGeom prst="straightConnector1">
            <a:avLst/>
          </a:prstGeom>
          <a:noFill/>
          <a:ln cap="flat" cmpd="sng" w="19050">
            <a:solidFill>
              <a:srgbClr val="666666"/>
            </a:solidFill>
            <a:prstDash val="solid"/>
            <a:round/>
            <a:headEnd len="med" w="med" type="none"/>
            <a:tailEnd len="med" w="med" type="none"/>
          </a:ln>
        </p:spPr>
      </p:cxnSp>
      <p:cxnSp>
        <p:nvCxnSpPr>
          <p:cNvPr id="92" name="Google Shape;92;p15"/>
          <p:cNvCxnSpPr>
            <a:stCxn id="83" idx="3"/>
            <a:endCxn id="88" idx="1"/>
          </p:cNvCxnSpPr>
          <p:nvPr/>
        </p:nvCxnSpPr>
        <p:spPr>
          <a:xfrm>
            <a:off x="732025" y="1693075"/>
            <a:ext cx="585600" cy="0"/>
          </a:xfrm>
          <a:prstGeom prst="straightConnector1">
            <a:avLst/>
          </a:prstGeom>
          <a:noFill/>
          <a:ln cap="flat" cmpd="sng" w="19050">
            <a:solidFill>
              <a:srgbClr val="666666"/>
            </a:solidFill>
            <a:prstDash val="solid"/>
            <a:round/>
            <a:headEnd len="med" w="med" type="none"/>
            <a:tailEnd len="med" w="med" type="none"/>
          </a:ln>
        </p:spPr>
      </p:cxnSp>
      <p:cxnSp>
        <p:nvCxnSpPr>
          <p:cNvPr id="93" name="Google Shape;93;p15"/>
          <p:cNvCxnSpPr>
            <a:stCxn id="83" idx="3"/>
            <a:endCxn id="94" idx="1"/>
          </p:cNvCxnSpPr>
          <p:nvPr/>
        </p:nvCxnSpPr>
        <p:spPr>
          <a:xfrm>
            <a:off x="732025" y="1693075"/>
            <a:ext cx="580200" cy="990600"/>
          </a:xfrm>
          <a:prstGeom prst="straightConnector1">
            <a:avLst/>
          </a:prstGeom>
          <a:noFill/>
          <a:ln cap="flat" cmpd="sng" w="19050">
            <a:solidFill>
              <a:srgbClr val="666666"/>
            </a:solidFill>
            <a:prstDash val="solid"/>
            <a:round/>
            <a:headEnd len="med" w="med" type="none"/>
            <a:tailEnd len="med" w="med" type="none"/>
          </a:ln>
        </p:spPr>
      </p:cxnSp>
      <p:cxnSp>
        <p:nvCxnSpPr>
          <p:cNvPr id="95" name="Google Shape;95;p15"/>
          <p:cNvCxnSpPr>
            <a:stCxn id="83" idx="3"/>
            <a:endCxn id="89" idx="1"/>
          </p:cNvCxnSpPr>
          <p:nvPr/>
        </p:nvCxnSpPr>
        <p:spPr>
          <a:xfrm>
            <a:off x="732025" y="1693075"/>
            <a:ext cx="593100" cy="381000"/>
          </a:xfrm>
          <a:prstGeom prst="straightConnector1">
            <a:avLst/>
          </a:prstGeom>
          <a:noFill/>
          <a:ln cap="flat" cmpd="sng" w="19050">
            <a:solidFill>
              <a:srgbClr val="666666"/>
            </a:solidFill>
            <a:prstDash val="solid"/>
            <a:round/>
            <a:headEnd len="med" w="med" type="none"/>
            <a:tailEnd len="med" w="med" type="none"/>
          </a:ln>
        </p:spPr>
      </p:cxnSp>
      <p:cxnSp>
        <p:nvCxnSpPr>
          <p:cNvPr id="96" name="Google Shape;96;p15"/>
          <p:cNvCxnSpPr>
            <a:stCxn id="83" idx="3"/>
            <a:endCxn id="97" idx="1"/>
          </p:cNvCxnSpPr>
          <p:nvPr/>
        </p:nvCxnSpPr>
        <p:spPr>
          <a:xfrm>
            <a:off x="732025" y="1693075"/>
            <a:ext cx="580200" cy="1371600"/>
          </a:xfrm>
          <a:prstGeom prst="straightConnector1">
            <a:avLst/>
          </a:prstGeom>
          <a:noFill/>
          <a:ln cap="flat" cmpd="sng" w="19050">
            <a:solidFill>
              <a:srgbClr val="666666"/>
            </a:solidFill>
            <a:prstDash val="solid"/>
            <a:round/>
            <a:headEnd len="med" w="med" type="none"/>
            <a:tailEnd len="med" w="med" type="none"/>
          </a:ln>
        </p:spPr>
      </p:cxnSp>
      <p:cxnSp>
        <p:nvCxnSpPr>
          <p:cNvPr id="98" name="Google Shape;98;p15"/>
          <p:cNvCxnSpPr>
            <a:stCxn id="83" idx="3"/>
            <a:endCxn id="90" idx="1"/>
          </p:cNvCxnSpPr>
          <p:nvPr/>
        </p:nvCxnSpPr>
        <p:spPr>
          <a:xfrm>
            <a:off x="732025" y="1693075"/>
            <a:ext cx="568200" cy="2796600"/>
          </a:xfrm>
          <a:prstGeom prst="straightConnector1">
            <a:avLst/>
          </a:prstGeom>
          <a:noFill/>
          <a:ln cap="flat" cmpd="sng" w="19050">
            <a:solidFill>
              <a:srgbClr val="666666"/>
            </a:solidFill>
            <a:prstDash val="solid"/>
            <a:round/>
            <a:headEnd len="med" w="med" type="none"/>
            <a:tailEnd len="med" w="med" type="none"/>
          </a:ln>
        </p:spPr>
      </p:cxnSp>
      <p:sp>
        <p:nvSpPr>
          <p:cNvPr id="97" name="Google Shape;97;p15"/>
          <p:cNvSpPr/>
          <p:nvPr/>
        </p:nvSpPr>
        <p:spPr>
          <a:xfrm>
            <a:off x="1312221" y="2911975"/>
            <a:ext cx="1791900" cy="305400"/>
          </a:xfrm>
          <a:prstGeom prst="rect">
            <a:avLst/>
          </a:prstGeom>
          <a:solidFill>
            <a:srgbClr val="C9DAF8"/>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Red Black</a:t>
            </a:r>
            <a:endParaRPr/>
          </a:p>
        </p:txBody>
      </p:sp>
      <p:sp>
        <p:nvSpPr>
          <p:cNvPr id="94" name="Google Shape;94;p15"/>
          <p:cNvSpPr/>
          <p:nvPr/>
        </p:nvSpPr>
        <p:spPr>
          <a:xfrm>
            <a:off x="1312350" y="2530975"/>
            <a:ext cx="1791900" cy="305400"/>
          </a:xfrm>
          <a:prstGeom prst="rect">
            <a:avLst/>
          </a:prstGeom>
          <a:solidFill>
            <a:srgbClr val="F4CCCC"/>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BST (no balancing)</a:t>
            </a:r>
            <a:endParaRPr/>
          </a:p>
        </p:txBody>
      </p:sp>
      <p:sp>
        <p:nvSpPr>
          <p:cNvPr id="99" name="Google Shape;99;p15"/>
          <p:cNvSpPr/>
          <p:nvPr/>
        </p:nvSpPr>
        <p:spPr>
          <a:xfrm>
            <a:off x="1312221" y="3292975"/>
            <a:ext cx="1791900" cy="305400"/>
          </a:xfrm>
          <a:prstGeom prst="rect">
            <a:avLst/>
          </a:prstGeom>
          <a:solidFill>
            <a:srgbClr val="C9DAF8"/>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sz="1300"/>
              <a:t>B-Trees (2-3 / 2-3-4)</a:t>
            </a:r>
            <a:endParaRPr sz="1300"/>
          </a:p>
        </p:txBody>
      </p:sp>
      <p:cxnSp>
        <p:nvCxnSpPr>
          <p:cNvPr id="100" name="Google Shape;100;p15"/>
          <p:cNvCxnSpPr>
            <a:stCxn id="87" idx="1"/>
            <a:endCxn id="84" idx="3"/>
          </p:cNvCxnSpPr>
          <p:nvPr/>
        </p:nvCxnSpPr>
        <p:spPr>
          <a:xfrm flipH="1">
            <a:off x="731775" y="790975"/>
            <a:ext cx="585900" cy="1535700"/>
          </a:xfrm>
          <a:prstGeom prst="straightConnector1">
            <a:avLst/>
          </a:prstGeom>
          <a:noFill/>
          <a:ln cap="flat" cmpd="sng" w="19050">
            <a:solidFill>
              <a:srgbClr val="666666"/>
            </a:solidFill>
            <a:prstDash val="solid"/>
            <a:round/>
            <a:headEnd len="med" w="med" type="none"/>
            <a:tailEnd len="med" w="med" type="none"/>
          </a:ln>
        </p:spPr>
      </p:cxnSp>
      <p:cxnSp>
        <p:nvCxnSpPr>
          <p:cNvPr id="101" name="Google Shape;101;p15"/>
          <p:cNvCxnSpPr>
            <a:stCxn id="88" idx="1"/>
            <a:endCxn id="84" idx="3"/>
          </p:cNvCxnSpPr>
          <p:nvPr/>
        </p:nvCxnSpPr>
        <p:spPr>
          <a:xfrm flipH="1">
            <a:off x="731775" y="1693075"/>
            <a:ext cx="585900" cy="633600"/>
          </a:xfrm>
          <a:prstGeom prst="straightConnector1">
            <a:avLst/>
          </a:prstGeom>
          <a:noFill/>
          <a:ln cap="flat" cmpd="sng" w="19050">
            <a:solidFill>
              <a:srgbClr val="666666"/>
            </a:solidFill>
            <a:prstDash val="solid"/>
            <a:round/>
            <a:headEnd len="med" w="med" type="none"/>
            <a:tailEnd len="med" w="med" type="none"/>
          </a:ln>
        </p:spPr>
      </p:cxnSp>
      <p:cxnSp>
        <p:nvCxnSpPr>
          <p:cNvPr id="102" name="Google Shape;102;p15"/>
          <p:cNvCxnSpPr>
            <a:stCxn id="89" idx="1"/>
            <a:endCxn id="84" idx="3"/>
          </p:cNvCxnSpPr>
          <p:nvPr/>
        </p:nvCxnSpPr>
        <p:spPr>
          <a:xfrm flipH="1">
            <a:off x="731991" y="2074075"/>
            <a:ext cx="593100" cy="252600"/>
          </a:xfrm>
          <a:prstGeom prst="straightConnector1">
            <a:avLst/>
          </a:prstGeom>
          <a:noFill/>
          <a:ln cap="flat" cmpd="sng" w="19050">
            <a:solidFill>
              <a:srgbClr val="666666"/>
            </a:solidFill>
            <a:prstDash val="solid"/>
            <a:round/>
            <a:headEnd len="med" w="med" type="none"/>
            <a:tailEnd len="med" w="med" type="none"/>
          </a:ln>
        </p:spPr>
      </p:cxnSp>
      <p:cxnSp>
        <p:nvCxnSpPr>
          <p:cNvPr id="103" name="Google Shape;103;p15"/>
          <p:cNvCxnSpPr>
            <a:stCxn id="94" idx="1"/>
            <a:endCxn id="84" idx="3"/>
          </p:cNvCxnSpPr>
          <p:nvPr/>
        </p:nvCxnSpPr>
        <p:spPr>
          <a:xfrm rot="10800000">
            <a:off x="731850" y="2326675"/>
            <a:ext cx="580500" cy="357000"/>
          </a:xfrm>
          <a:prstGeom prst="straightConnector1">
            <a:avLst/>
          </a:prstGeom>
          <a:noFill/>
          <a:ln cap="flat" cmpd="sng" w="19050">
            <a:solidFill>
              <a:srgbClr val="666666"/>
            </a:solidFill>
            <a:prstDash val="solid"/>
            <a:round/>
            <a:headEnd len="med" w="med" type="none"/>
            <a:tailEnd len="med" w="med" type="none"/>
          </a:ln>
        </p:spPr>
      </p:cxnSp>
      <p:cxnSp>
        <p:nvCxnSpPr>
          <p:cNvPr id="104" name="Google Shape;104;p15"/>
          <p:cNvCxnSpPr>
            <a:stCxn id="97" idx="1"/>
            <a:endCxn id="84" idx="3"/>
          </p:cNvCxnSpPr>
          <p:nvPr/>
        </p:nvCxnSpPr>
        <p:spPr>
          <a:xfrm rot="10800000">
            <a:off x="732021" y="2326675"/>
            <a:ext cx="580200" cy="738000"/>
          </a:xfrm>
          <a:prstGeom prst="straightConnector1">
            <a:avLst/>
          </a:prstGeom>
          <a:noFill/>
          <a:ln cap="flat" cmpd="sng" w="19050">
            <a:solidFill>
              <a:srgbClr val="666666"/>
            </a:solidFill>
            <a:prstDash val="solid"/>
            <a:round/>
            <a:headEnd len="med" w="med" type="none"/>
            <a:tailEnd len="med" w="med" type="none"/>
          </a:ln>
        </p:spPr>
      </p:cxnSp>
      <p:cxnSp>
        <p:nvCxnSpPr>
          <p:cNvPr id="105" name="Google Shape;105;p15"/>
          <p:cNvCxnSpPr>
            <a:stCxn id="99" idx="1"/>
            <a:endCxn id="84" idx="3"/>
          </p:cNvCxnSpPr>
          <p:nvPr/>
        </p:nvCxnSpPr>
        <p:spPr>
          <a:xfrm rot="10800000">
            <a:off x="732021" y="2326675"/>
            <a:ext cx="580200" cy="1119000"/>
          </a:xfrm>
          <a:prstGeom prst="straightConnector1">
            <a:avLst/>
          </a:prstGeom>
          <a:noFill/>
          <a:ln cap="flat" cmpd="sng" w="19050">
            <a:solidFill>
              <a:srgbClr val="666666"/>
            </a:solidFill>
            <a:prstDash val="solid"/>
            <a:round/>
            <a:headEnd len="med" w="med" type="none"/>
            <a:tailEnd len="med" w="med" type="none"/>
          </a:ln>
        </p:spPr>
      </p:cxnSp>
      <p:cxnSp>
        <p:nvCxnSpPr>
          <p:cNvPr id="106" name="Google Shape;106;p15"/>
          <p:cNvCxnSpPr>
            <a:stCxn id="90" idx="1"/>
            <a:endCxn id="84" idx="3"/>
          </p:cNvCxnSpPr>
          <p:nvPr/>
        </p:nvCxnSpPr>
        <p:spPr>
          <a:xfrm rot="10800000">
            <a:off x="731921" y="2326675"/>
            <a:ext cx="568200" cy="2163000"/>
          </a:xfrm>
          <a:prstGeom prst="straightConnector1">
            <a:avLst/>
          </a:prstGeom>
          <a:noFill/>
          <a:ln cap="flat" cmpd="sng" w="19050">
            <a:solidFill>
              <a:srgbClr val="666666"/>
            </a:solidFill>
            <a:prstDash val="solid"/>
            <a:round/>
            <a:headEnd len="med" w="med" type="none"/>
            <a:tailEnd len="med" w="med" type="none"/>
          </a:ln>
        </p:spPr>
      </p:cxnSp>
      <p:sp>
        <p:nvSpPr>
          <p:cNvPr id="107" name="Google Shape;107;p15"/>
          <p:cNvSpPr/>
          <p:nvPr/>
        </p:nvSpPr>
        <p:spPr>
          <a:xfrm>
            <a:off x="4272675" y="1260625"/>
            <a:ext cx="1756800" cy="305400"/>
          </a:xfrm>
          <a:prstGeom prst="rect">
            <a:avLst/>
          </a:prstGeom>
          <a:solidFill>
            <a:srgbClr val="C9DAF8"/>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Heap</a:t>
            </a:r>
            <a:endParaRPr/>
          </a:p>
        </p:txBody>
      </p:sp>
      <p:sp>
        <p:nvSpPr>
          <p:cNvPr id="108" name="Google Shape;108;p15"/>
          <p:cNvSpPr/>
          <p:nvPr/>
        </p:nvSpPr>
        <p:spPr>
          <a:xfrm>
            <a:off x="4272675" y="2098825"/>
            <a:ext cx="2024100" cy="305400"/>
          </a:xfrm>
          <a:prstGeom prst="rect">
            <a:avLst/>
          </a:prstGeom>
          <a:solidFill>
            <a:srgbClr val="F4CCCC"/>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Ordered Linked List</a:t>
            </a:r>
            <a:endParaRPr/>
          </a:p>
        </p:txBody>
      </p:sp>
      <p:sp>
        <p:nvSpPr>
          <p:cNvPr id="109" name="Google Shape;109;p15"/>
          <p:cNvSpPr/>
          <p:nvPr/>
        </p:nvSpPr>
        <p:spPr>
          <a:xfrm>
            <a:off x="4272675" y="1641625"/>
            <a:ext cx="1756800" cy="305400"/>
          </a:xfrm>
          <a:prstGeom prst="rect">
            <a:avLst/>
          </a:prstGeom>
          <a:solidFill>
            <a:srgbClr val="C9DAF8"/>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Balanced Tree</a:t>
            </a:r>
            <a:endParaRPr/>
          </a:p>
        </p:txBody>
      </p:sp>
      <p:cxnSp>
        <p:nvCxnSpPr>
          <p:cNvPr id="110" name="Google Shape;110;p15"/>
          <p:cNvCxnSpPr>
            <a:stCxn id="109" idx="1"/>
            <a:endCxn id="81" idx="3"/>
          </p:cNvCxnSpPr>
          <p:nvPr/>
        </p:nvCxnSpPr>
        <p:spPr>
          <a:xfrm flipH="1">
            <a:off x="3981675" y="1794325"/>
            <a:ext cx="291000" cy="600"/>
          </a:xfrm>
          <a:prstGeom prst="straightConnector1">
            <a:avLst/>
          </a:prstGeom>
          <a:noFill/>
          <a:ln cap="flat" cmpd="sng" w="19050">
            <a:solidFill>
              <a:srgbClr val="666666"/>
            </a:solidFill>
            <a:prstDash val="solid"/>
            <a:round/>
            <a:headEnd len="med" w="med" type="none"/>
            <a:tailEnd len="med" w="med" type="none"/>
          </a:ln>
        </p:spPr>
      </p:cxnSp>
      <p:cxnSp>
        <p:nvCxnSpPr>
          <p:cNvPr id="111" name="Google Shape;111;p15"/>
          <p:cNvCxnSpPr>
            <a:stCxn id="108" idx="1"/>
            <a:endCxn id="81" idx="3"/>
          </p:cNvCxnSpPr>
          <p:nvPr/>
        </p:nvCxnSpPr>
        <p:spPr>
          <a:xfrm rot="10800000">
            <a:off x="3981675" y="1794925"/>
            <a:ext cx="291000" cy="456600"/>
          </a:xfrm>
          <a:prstGeom prst="straightConnector1">
            <a:avLst/>
          </a:prstGeom>
          <a:noFill/>
          <a:ln cap="flat" cmpd="sng" w="19050">
            <a:solidFill>
              <a:srgbClr val="666666"/>
            </a:solidFill>
            <a:prstDash val="solid"/>
            <a:round/>
            <a:headEnd len="med" w="med" type="none"/>
            <a:tailEnd len="med" w="med" type="none"/>
          </a:ln>
        </p:spPr>
      </p:cxnSp>
      <p:cxnSp>
        <p:nvCxnSpPr>
          <p:cNvPr id="112" name="Google Shape;112;p15"/>
          <p:cNvCxnSpPr>
            <a:stCxn id="107" idx="1"/>
            <a:endCxn id="81" idx="3"/>
          </p:cNvCxnSpPr>
          <p:nvPr/>
        </p:nvCxnSpPr>
        <p:spPr>
          <a:xfrm flipH="1">
            <a:off x="3981675" y="1413325"/>
            <a:ext cx="291000" cy="381600"/>
          </a:xfrm>
          <a:prstGeom prst="straightConnector1">
            <a:avLst/>
          </a:prstGeom>
          <a:noFill/>
          <a:ln cap="flat" cmpd="sng" w="19050">
            <a:solidFill>
              <a:srgbClr val="666666"/>
            </a:solidFill>
            <a:prstDash val="solid"/>
            <a:round/>
            <a:headEnd len="med" w="med" type="none"/>
            <a:tailEnd len="med" w="med" type="none"/>
          </a:ln>
        </p:spPr>
      </p:cxnSp>
      <p:sp>
        <p:nvSpPr>
          <p:cNvPr id="113" name="Google Shape;113;p15"/>
          <p:cNvSpPr/>
          <p:nvPr/>
        </p:nvSpPr>
        <p:spPr>
          <a:xfrm>
            <a:off x="7269603" y="923913"/>
            <a:ext cx="1791900" cy="305400"/>
          </a:xfrm>
          <a:prstGeom prst="rect">
            <a:avLst/>
          </a:prstGeom>
          <a:solidFill>
            <a:srgbClr val="C9DAF8"/>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Resizing Array</a:t>
            </a:r>
            <a:endParaRPr/>
          </a:p>
        </p:txBody>
      </p:sp>
      <p:sp>
        <p:nvSpPr>
          <p:cNvPr id="114" name="Google Shape;114;p15"/>
          <p:cNvSpPr/>
          <p:nvPr/>
        </p:nvSpPr>
        <p:spPr>
          <a:xfrm>
            <a:off x="7262188" y="542913"/>
            <a:ext cx="1791900" cy="305400"/>
          </a:xfrm>
          <a:prstGeom prst="rect">
            <a:avLst/>
          </a:prstGeom>
          <a:solidFill>
            <a:srgbClr val="C9DAF8"/>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LinkedList</a:t>
            </a:r>
            <a:endParaRPr/>
          </a:p>
        </p:txBody>
      </p:sp>
      <p:cxnSp>
        <p:nvCxnSpPr>
          <p:cNvPr id="115" name="Google Shape;115;p15"/>
          <p:cNvCxnSpPr>
            <a:stCxn id="114" idx="1"/>
            <a:endCxn id="82" idx="3"/>
          </p:cNvCxnSpPr>
          <p:nvPr/>
        </p:nvCxnSpPr>
        <p:spPr>
          <a:xfrm flipH="1">
            <a:off x="6828988" y="695613"/>
            <a:ext cx="433200" cy="190500"/>
          </a:xfrm>
          <a:prstGeom prst="straightConnector1">
            <a:avLst/>
          </a:prstGeom>
          <a:noFill/>
          <a:ln cap="flat" cmpd="sng" w="19050">
            <a:solidFill>
              <a:srgbClr val="666666"/>
            </a:solidFill>
            <a:prstDash val="solid"/>
            <a:round/>
            <a:headEnd len="med" w="med" type="none"/>
            <a:tailEnd len="med" w="med" type="none"/>
          </a:ln>
        </p:spPr>
      </p:cxnSp>
      <p:cxnSp>
        <p:nvCxnSpPr>
          <p:cNvPr id="116" name="Google Shape;116;p15"/>
          <p:cNvCxnSpPr>
            <a:stCxn id="113" idx="1"/>
            <a:endCxn id="82" idx="3"/>
          </p:cNvCxnSpPr>
          <p:nvPr/>
        </p:nvCxnSpPr>
        <p:spPr>
          <a:xfrm rot="10800000">
            <a:off x="6828903" y="886113"/>
            <a:ext cx="440700" cy="190500"/>
          </a:xfrm>
          <a:prstGeom prst="straightConnector1">
            <a:avLst/>
          </a:prstGeom>
          <a:noFill/>
          <a:ln cap="flat" cmpd="sng" w="19050">
            <a:solidFill>
              <a:srgbClr val="666666"/>
            </a:solidFill>
            <a:prstDash val="solid"/>
            <a:round/>
            <a:headEnd len="med" w="med" type="none"/>
            <a:tailEnd len="med" w="med" type="none"/>
          </a:ln>
        </p:spPr>
      </p:cxnSp>
      <p:sp>
        <p:nvSpPr>
          <p:cNvPr id="117" name="Google Shape;117;p15"/>
          <p:cNvSpPr/>
          <p:nvPr/>
        </p:nvSpPr>
        <p:spPr>
          <a:xfrm>
            <a:off x="6846917" y="2238850"/>
            <a:ext cx="2225100" cy="305400"/>
          </a:xfrm>
          <a:prstGeom prst="rect">
            <a:avLst/>
          </a:prstGeom>
          <a:solidFill>
            <a:srgbClr val="F4CCCC"/>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Quick Find</a:t>
            </a:r>
            <a:endParaRPr/>
          </a:p>
        </p:txBody>
      </p:sp>
      <p:sp>
        <p:nvSpPr>
          <p:cNvPr id="118" name="Google Shape;118;p15"/>
          <p:cNvSpPr/>
          <p:nvPr/>
        </p:nvSpPr>
        <p:spPr>
          <a:xfrm>
            <a:off x="6846917" y="2637300"/>
            <a:ext cx="2225100" cy="305400"/>
          </a:xfrm>
          <a:prstGeom prst="rect">
            <a:avLst/>
          </a:prstGeom>
          <a:solidFill>
            <a:srgbClr val="F4CCCC"/>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Quick Union</a:t>
            </a:r>
            <a:endParaRPr/>
          </a:p>
        </p:txBody>
      </p:sp>
      <p:sp>
        <p:nvSpPr>
          <p:cNvPr id="119" name="Google Shape;119;p15"/>
          <p:cNvSpPr/>
          <p:nvPr/>
        </p:nvSpPr>
        <p:spPr>
          <a:xfrm>
            <a:off x="6846917" y="3035750"/>
            <a:ext cx="2225100" cy="305400"/>
          </a:xfrm>
          <a:prstGeom prst="rect">
            <a:avLst/>
          </a:prstGeom>
          <a:solidFill>
            <a:srgbClr val="C9DAF8"/>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WeightedQuickUnionUF</a:t>
            </a:r>
            <a:endParaRPr/>
          </a:p>
        </p:txBody>
      </p:sp>
      <p:sp>
        <p:nvSpPr>
          <p:cNvPr id="120" name="Google Shape;120;p15"/>
          <p:cNvSpPr/>
          <p:nvPr/>
        </p:nvSpPr>
        <p:spPr>
          <a:xfrm>
            <a:off x="6846917" y="3416750"/>
            <a:ext cx="2225100" cy="305400"/>
          </a:xfrm>
          <a:prstGeom prst="rect">
            <a:avLst/>
          </a:prstGeom>
          <a:solidFill>
            <a:srgbClr val="C9DAF8"/>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WQUPC</a:t>
            </a:r>
            <a:endParaRPr/>
          </a:p>
        </p:txBody>
      </p:sp>
      <p:cxnSp>
        <p:nvCxnSpPr>
          <p:cNvPr id="121" name="Google Shape;121;p15"/>
          <p:cNvCxnSpPr>
            <a:stCxn id="117" idx="1"/>
            <a:endCxn id="86" idx="3"/>
          </p:cNvCxnSpPr>
          <p:nvPr/>
        </p:nvCxnSpPr>
        <p:spPr>
          <a:xfrm flipH="1">
            <a:off x="6347417" y="2391550"/>
            <a:ext cx="499500" cy="577200"/>
          </a:xfrm>
          <a:prstGeom prst="straightConnector1">
            <a:avLst/>
          </a:prstGeom>
          <a:noFill/>
          <a:ln cap="flat" cmpd="sng" w="19050">
            <a:solidFill>
              <a:srgbClr val="666666"/>
            </a:solidFill>
            <a:prstDash val="solid"/>
            <a:round/>
            <a:headEnd len="med" w="med" type="none"/>
            <a:tailEnd len="med" w="med" type="none"/>
          </a:ln>
        </p:spPr>
      </p:cxnSp>
      <p:cxnSp>
        <p:nvCxnSpPr>
          <p:cNvPr id="122" name="Google Shape;122;p15"/>
          <p:cNvCxnSpPr>
            <a:stCxn id="118" idx="1"/>
            <a:endCxn id="86" idx="3"/>
          </p:cNvCxnSpPr>
          <p:nvPr/>
        </p:nvCxnSpPr>
        <p:spPr>
          <a:xfrm flipH="1">
            <a:off x="6347417" y="2790000"/>
            <a:ext cx="499500" cy="178800"/>
          </a:xfrm>
          <a:prstGeom prst="straightConnector1">
            <a:avLst/>
          </a:prstGeom>
          <a:noFill/>
          <a:ln cap="flat" cmpd="sng" w="19050">
            <a:solidFill>
              <a:srgbClr val="666666"/>
            </a:solidFill>
            <a:prstDash val="solid"/>
            <a:round/>
            <a:headEnd len="med" w="med" type="none"/>
            <a:tailEnd len="med" w="med" type="none"/>
          </a:ln>
        </p:spPr>
      </p:cxnSp>
      <p:cxnSp>
        <p:nvCxnSpPr>
          <p:cNvPr id="123" name="Google Shape;123;p15"/>
          <p:cNvCxnSpPr>
            <a:stCxn id="119" idx="1"/>
            <a:endCxn id="86" idx="3"/>
          </p:cNvCxnSpPr>
          <p:nvPr/>
        </p:nvCxnSpPr>
        <p:spPr>
          <a:xfrm rot="10800000">
            <a:off x="6347417" y="2968850"/>
            <a:ext cx="499500" cy="219600"/>
          </a:xfrm>
          <a:prstGeom prst="straightConnector1">
            <a:avLst/>
          </a:prstGeom>
          <a:noFill/>
          <a:ln cap="flat" cmpd="sng" w="19050">
            <a:solidFill>
              <a:srgbClr val="666666"/>
            </a:solidFill>
            <a:prstDash val="solid"/>
            <a:round/>
            <a:headEnd len="med" w="med" type="none"/>
            <a:tailEnd len="med" w="med" type="none"/>
          </a:ln>
        </p:spPr>
      </p:cxnSp>
      <p:cxnSp>
        <p:nvCxnSpPr>
          <p:cNvPr id="124" name="Google Shape;124;p15"/>
          <p:cNvCxnSpPr>
            <a:stCxn id="120" idx="1"/>
            <a:endCxn id="86" idx="3"/>
          </p:cNvCxnSpPr>
          <p:nvPr/>
        </p:nvCxnSpPr>
        <p:spPr>
          <a:xfrm rot="10800000">
            <a:off x="6347417" y="2968850"/>
            <a:ext cx="499500" cy="600600"/>
          </a:xfrm>
          <a:prstGeom prst="straightConnector1">
            <a:avLst/>
          </a:prstGeom>
          <a:noFill/>
          <a:ln cap="flat" cmpd="sng" w="19050">
            <a:solidFill>
              <a:srgbClr val="666666"/>
            </a:solidFill>
            <a:prstDash val="solid"/>
            <a:round/>
            <a:headEnd len="med" w="med" type="none"/>
            <a:tailEnd len="med" w="med" type="none"/>
          </a:ln>
        </p:spPr>
      </p:cxnSp>
      <p:sp>
        <p:nvSpPr>
          <p:cNvPr id="125" name="Google Shape;125;p15"/>
          <p:cNvSpPr txBox="1"/>
          <p:nvPr/>
        </p:nvSpPr>
        <p:spPr>
          <a:xfrm>
            <a:off x="9325" y="-2900"/>
            <a:ext cx="3936900" cy="30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Some Examples of Implementations for ADTs</a:t>
            </a:r>
            <a:endParaRPr/>
          </a:p>
        </p:txBody>
      </p:sp>
      <p:sp>
        <p:nvSpPr>
          <p:cNvPr id="126" name="Google Shape;126;p15"/>
          <p:cNvSpPr/>
          <p:nvPr/>
        </p:nvSpPr>
        <p:spPr>
          <a:xfrm>
            <a:off x="1312221" y="3826375"/>
            <a:ext cx="1791900" cy="305400"/>
          </a:xfrm>
          <a:prstGeom prst="rect">
            <a:avLst/>
          </a:prstGeom>
          <a:solidFill>
            <a:srgbClr val="C9DAF8"/>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Trie</a:t>
            </a:r>
            <a:r>
              <a:rPr lang="en" strike="sngStrike"/>
              <a:t> and TST</a:t>
            </a:r>
            <a:endParaRPr strike="sngStrike"/>
          </a:p>
        </p:txBody>
      </p:sp>
      <p:cxnSp>
        <p:nvCxnSpPr>
          <p:cNvPr id="127" name="Google Shape;127;p15"/>
          <p:cNvCxnSpPr>
            <a:stCxn id="84" idx="3"/>
            <a:endCxn id="126" idx="1"/>
          </p:cNvCxnSpPr>
          <p:nvPr/>
        </p:nvCxnSpPr>
        <p:spPr>
          <a:xfrm>
            <a:off x="731900" y="2326750"/>
            <a:ext cx="580200" cy="1652400"/>
          </a:xfrm>
          <a:prstGeom prst="straightConnector1">
            <a:avLst/>
          </a:prstGeom>
          <a:noFill/>
          <a:ln cap="flat" cmpd="sng" w="19050">
            <a:solidFill>
              <a:schemeClr val="dk2"/>
            </a:solidFill>
            <a:prstDash val="solid"/>
            <a:round/>
            <a:headEnd len="med" w="med" type="none"/>
            <a:tailEnd len="med" w="med" type="none"/>
          </a:ln>
        </p:spPr>
      </p:cxnSp>
      <p:cxnSp>
        <p:nvCxnSpPr>
          <p:cNvPr id="128" name="Google Shape;128;p15"/>
          <p:cNvCxnSpPr>
            <a:stCxn id="83" idx="3"/>
            <a:endCxn id="126" idx="1"/>
          </p:cNvCxnSpPr>
          <p:nvPr/>
        </p:nvCxnSpPr>
        <p:spPr>
          <a:xfrm>
            <a:off x="732025" y="1693075"/>
            <a:ext cx="580200" cy="2286000"/>
          </a:xfrm>
          <a:prstGeom prst="straightConnector1">
            <a:avLst/>
          </a:prstGeom>
          <a:noFill/>
          <a:ln cap="flat" cmpd="sng" w="19050">
            <a:solidFill>
              <a:schemeClr val="dk2"/>
            </a:solidFill>
            <a:prstDash val="solid"/>
            <a:round/>
            <a:headEnd len="med" w="med" type="none"/>
            <a:tailEnd len="med" w="med" type="none"/>
          </a:ln>
        </p:spPr>
      </p:cxnSp>
      <p:sp>
        <p:nvSpPr>
          <p:cNvPr id="129" name="Google Shape;129;p15"/>
          <p:cNvSpPr/>
          <p:nvPr/>
        </p:nvSpPr>
        <p:spPr>
          <a:xfrm>
            <a:off x="3454163" y="4117721"/>
            <a:ext cx="1164600" cy="305400"/>
          </a:xfrm>
          <a:prstGeom prst="rect">
            <a:avLst/>
          </a:prstGeom>
          <a:solidFill>
            <a:srgbClr val="FFFFFF"/>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Graph</a:t>
            </a:r>
            <a:endParaRPr/>
          </a:p>
        </p:txBody>
      </p:sp>
      <p:sp>
        <p:nvSpPr>
          <p:cNvPr id="130" name="Google Shape;130;p15"/>
          <p:cNvSpPr/>
          <p:nvPr/>
        </p:nvSpPr>
        <p:spPr>
          <a:xfrm>
            <a:off x="4926133" y="3721550"/>
            <a:ext cx="1791900" cy="305400"/>
          </a:xfrm>
          <a:prstGeom prst="rect">
            <a:avLst/>
          </a:prstGeom>
          <a:solidFill>
            <a:srgbClr val="C9DAF8"/>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Adjacency Matrix</a:t>
            </a:r>
            <a:endParaRPr/>
          </a:p>
        </p:txBody>
      </p:sp>
      <p:sp>
        <p:nvSpPr>
          <p:cNvPr id="131" name="Google Shape;131;p15"/>
          <p:cNvSpPr/>
          <p:nvPr/>
        </p:nvSpPr>
        <p:spPr>
          <a:xfrm>
            <a:off x="4926133" y="4120000"/>
            <a:ext cx="1791900" cy="305400"/>
          </a:xfrm>
          <a:prstGeom prst="rect">
            <a:avLst/>
          </a:prstGeom>
          <a:solidFill>
            <a:srgbClr val="C9DAF8"/>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Edge List</a:t>
            </a:r>
            <a:endParaRPr/>
          </a:p>
        </p:txBody>
      </p:sp>
      <p:sp>
        <p:nvSpPr>
          <p:cNvPr id="132" name="Google Shape;132;p15"/>
          <p:cNvSpPr/>
          <p:nvPr/>
        </p:nvSpPr>
        <p:spPr>
          <a:xfrm>
            <a:off x="4926133" y="4518450"/>
            <a:ext cx="1791900" cy="305400"/>
          </a:xfrm>
          <a:prstGeom prst="rect">
            <a:avLst/>
          </a:prstGeom>
          <a:solidFill>
            <a:srgbClr val="C9DAF8"/>
          </a:solidFill>
          <a:ln cap="flat" cmpd="sng" w="19050">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Adjacency Lists</a:t>
            </a:r>
            <a:endParaRPr/>
          </a:p>
        </p:txBody>
      </p:sp>
      <p:cxnSp>
        <p:nvCxnSpPr>
          <p:cNvPr id="133" name="Google Shape;133;p15"/>
          <p:cNvCxnSpPr>
            <a:stCxn id="130" idx="1"/>
            <a:endCxn id="129" idx="3"/>
          </p:cNvCxnSpPr>
          <p:nvPr/>
        </p:nvCxnSpPr>
        <p:spPr>
          <a:xfrm flipH="1">
            <a:off x="4618633" y="3874250"/>
            <a:ext cx="307500" cy="396300"/>
          </a:xfrm>
          <a:prstGeom prst="straightConnector1">
            <a:avLst/>
          </a:prstGeom>
          <a:noFill/>
          <a:ln cap="flat" cmpd="sng" w="19050">
            <a:solidFill>
              <a:srgbClr val="666666"/>
            </a:solidFill>
            <a:prstDash val="solid"/>
            <a:round/>
            <a:headEnd len="med" w="med" type="none"/>
            <a:tailEnd len="med" w="med" type="none"/>
          </a:ln>
        </p:spPr>
      </p:cxnSp>
      <p:cxnSp>
        <p:nvCxnSpPr>
          <p:cNvPr id="134" name="Google Shape;134;p15"/>
          <p:cNvCxnSpPr>
            <a:stCxn id="131" idx="1"/>
            <a:endCxn id="129" idx="3"/>
          </p:cNvCxnSpPr>
          <p:nvPr/>
        </p:nvCxnSpPr>
        <p:spPr>
          <a:xfrm rot="10800000">
            <a:off x="4618633" y="4270300"/>
            <a:ext cx="307500" cy="2400"/>
          </a:xfrm>
          <a:prstGeom prst="straightConnector1">
            <a:avLst/>
          </a:prstGeom>
          <a:noFill/>
          <a:ln cap="flat" cmpd="sng" w="19050">
            <a:solidFill>
              <a:srgbClr val="666666"/>
            </a:solidFill>
            <a:prstDash val="solid"/>
            <a:round/>
            <a:headEnd len="med" w="med" type="none"/>
            <a:tailEnd len="med" w="med" type="none"/>
          </a:ln>
        </p:spPr>
      </p:cxnSp>
      <p:cxnSp>
        <p:nvCxnSpPr>
          <p:cNvPr id="135" name="Google Shape;135;p15"/>
          <p:cNvCxnSpPr>
            <a:stCxn id="132" idx="1"/>
            <a:endCxn id="129" idx="3"/>
          </p:cNvCxnSpPr>
          <p:nvPr/>
        </p:nvCxnSpPr>
        <p:spPr>
          <a:xfrm rot="10800000">
            <a:off x="4618633" y="4270350"/>
            <a:ext cx="307500" cy="400800"/>
          </a:xfrm>
          <a:prstGeom prst="straightConnector1">
            <a:avLst/>
          </a:prstGeom>
          <a:noFill/>
          <a:ln cap="flat" cmpd="sng" w="19050">
            <a:solidFill>
              <a:srgbClr val="666666"/>
            </a:solidFill>
            <a:prstDash val="solid"/>
            <a:round/>
            <a:headEnd len="med" w="med" type="none"/>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6"/>
          <p:cNvSpPr txBox="1"/>
          <p:nvPr>
            <p:ph type="title"/>
          </p:nvPr>
        </p:nvSpPr>
        <p:spPr>
          <a:xfrm>
            <a:off x="166800" y="92501"/>
            <a:ext cx="8229600" cy="495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Arrays vs. Linked Data Structures</a:t>
            </a:r>
            <a:endParaRPr/>
          </a:p>
        </p:txBody>
      </p:sp>
      <p:sp>
        <p:nvSpPr>
          <p:cNvPr id="141" name="Google Shape;141;p16"/>
          <p:cNvSpPr txBox="1"/>
          <p:nvPr>
            <p:ph idx="1" type="body"/>
          </p:nvPr>
        </p:nvSpPr>
        <p:spPr>
          <a:xfrm>
            <a:off x="243000" y="556500"/>
            <a:ext cx="8443800" cy="4466100"/>
          </a:xfrm>
          <a:prstGeom prst="rect">
            <a:avLst/>
          </a:prstGeom>
        </p:spPr>
        <p:txBody>
          <a:bodyPr anchorCtr="0" anchor="t" bIns="91425" lIns="91425" spcFirstLastPara="1" rIns="91425" wrap="square" tIns="91425">
            <a:noAutofit/>
          </a:bodyPr>
          <a:lstStyle/>
          <a:p>
            <a:pPr indent="0" lvl="0" marL="0" rtl="0" algn="l">
              <a:spcBef>
                <a:spcPts val="600"/>
              </a:spcBef>
              <a:spcAft>
                <a:spcPts val="0"/>
              </a:spcAft>
              <a:buNone/>
            </a:pPr>
            <a:r>
              <a:rPr lang="en"/>
              <a:t>Array-Based Data Structures:</a:t>
            </a:r>
            <a:endParaRPr/>
          </a:p>
          <a:p>
            <a:pPr indent="-355600" lvl="0" marL="457200" rtl="0" algn="l">
              <a:spcBef>
                <a:spcPts val="600"/>
              </a:spcBef>
              <a:spcAft>
                <a:spcPts val="0"/>
              </a:spcAft>
              <a:buSzPts val="2000"/>
              <a:buChar char="●"/>
            </a:pPr>
            <a:r>
              <a:rPr lang="en"/>
              <a:t>ArrayLists and ArrayDeque</a:t>
            </a:r>
            <a:endParaRPr/>
          </a:p>
          <a:p>
            <a:pPr indent="-355600" lvl="0" marL="457200" rtl="0" algn="l">
              <a:spcBef>
                <a:spcPts val="0"/>
              </a:spcBef>
              <a:spcAft>
                <a:spcPts val="0"/>
              </a:spcAft>
              <a:buSzPts val="2000"/>
              <a:buChar char="●"/>
            </a:pPr>
            <a:r>
              <a:rPr lang="en"/>
              <a:t>HashSets, HashMaps, MyHashMap: Arrays of ‘buckets’</a:t>
            </a:r>
            <a:endParaRPr/>
          </a:p>
          <a:p>
            <a:pPr indent="-355600" lvl="0" marL="457200" rtl="0" algn="l">
              <a:spcBef>
                <a:spcPts val="0"/>
              </a:spcBef>
              <a:spcAft>
                <a:spcPts val="0"/>
              </a:spcAft>
              <a:buSzPts val="2000"/>
              <a:buChar char="●"/>
            </a:pPr>
            <a:r>
              <a:rPr lang="en"/>
              <a:t>ArrayHeap (tree represented as an array)</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Linked Data Structures</a:t>
            </a:r>
            <a:endParaRPr/>
          </a:p>
          <a:p>
            <a:pPr indent="-355600" lvl="0" marL="457200" rtl="0" algn="l">
              <a:spcBef>
                <a:spcPts val="600"/>
              </a:spcBef>
              <a:spcAft>
                <a:spcPts val="0"/>
              </a:spcAft>
              <a:buSzPts val="2000"/>
              <a:buChar char="●"/>
            </a:pPr>
            <a:r>
              <a:rPr lang="en"/>
              <a:t>Linked Lists</a:t>
            </a:r>
            <a:endParaRPr/>
          </a:p>
          <a:p>
            <a:pPr indent="-355600" lvl="1" marL="914400" rtl="0" algn="l">
              <a:spcBef>
                <a:spcPts val="0"/>
              </a:spcBef>
              <a:spcAft>
                <a:spcPts val="0"/>
              </a:spcAft>
              <a:buSzPts val="2000"/>
              <a:buChar char="○"/>
            </a:pPr>
            <a:r>
              <a:rPr lang="en"/>
              <a:t>LinkedList, IntList, LinkedListDeque, SLList, DLList</a:t>
            </a:r>
            <a:endParaRPr/>
          </a:p>
          <a:p>
            <a:pPr indent="-355600" lvl="0" marL="457200" rtl="0" algn="l">
              <a:spcBef>
                <a:spcPts val="0"/>
              </a:spcBef>
              <a:spcAft>
                <a:spcPts val="0"/>
              </a:spcAft>
              <a:buSzPts val="2000"/>
              <a:buChar char="●"/>
            </a:pPr>
            <a:r>
              <a:rPr lang="en"/>
              <a:t>Trees: Hierarchical generalization of a linked list. Aim for bushiness.</a:t>
            </a:r>
            <a:endParaRPr/>
          </a:p>
          <a:p>
            <a:pPr indent="-355600" lvl="1" marL="914400" rtl="0" algn="l">
              <a:spcBef>
                <a:spcPts val="0"/>
              </a:spcBef>
              <a:spcAft>
                <a:spcPts val="0"/>
              </a:spcAft>
              <a:buSzPts val="2000"/>
              <a:buChar char="○"/>
            </a:pPr>
            <a:r>
              <a:rPr lang="en"/>
              <a:t>TreeSet, TreeMap, BSTMap, Tries (trie links often stored as arrays)</a:t>
            </a:r>
            <a:endParaRPr/>
          </a:p>
          <a:p>
            <a:pPr indent="-355600" lvl="0" marL="457200" rtl="0" algn="l">
              <a:spcBef>
                <a:spcPts val="0"/>
              </a:spcBef>
              <a:spcAft>
                <a:spcPts val="0"/>
              </a:spcAft>
              <a:buSzPts val="2000"/>
              <a:buChar char="●"/>
            </a:pPr>
            <a:r>
              <a:rPr lang="en"/>
              <a:t>Graphs: Generalization of a tree (including many algorithms). </a:t>
            </a:r>
            <a:endParaRPr/>
          </a:p>
          <a:p>
            <a:pPr indent="0" lvl="0" marL="0" rtl="0" algn="l">
              <a:spcBef>
                <a:spcPts val="600"/>
              </a:spcBef>
              <a:spcAft>
                <a:spcPts val="0"/>
              </a:spcAft>
              <a:buNone/>
            </a:pPr>
            <a:r>
              <a:t/>
            </a:r>
            <a:endParaRPr/>
          </a:p>
          <a:p>
            <a:pPr indent="0" lvl="0" marL="0" rtl="0" algn="l">
              <a:spcBef>
                <a:spcPts val="600"/>
              </a:spcBef>
              <a:spcAft>
                <a:spcPts val="0"/>
              </a:spcAft>
              <a:buNone/>
            </a:pPr>
            <a:r>
              <a:rPr lang="en"/>
              <a:t>Tradeoffs of arrays vs. linked data structures. </a:t>
            </a:r>
            <a:endParaRPr/>
          </a:p>
          <a:p>
            <a:pPr indent="0" lvl="0" marL="0" rtl="0" algn="l">
              <a:spcBef>
                <a:spcPts val="600"/>
              </a:spcBef>
              <a:spcAft>
                <a:spcPts val="0"/>
              </a:spcAft>
              <a:buNone/>
            </a:pPr>
            <a:r>
              <a:t/>
            </a:r>
            <a:endParaRPr sz="2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7"/>
          <p:cNvSpPr txBox="1"/>
          <p:nvPr/>
        </p:nvSpPr>
        <p:spPr>
          <a:xfrm>
            <a:off x="9325" y="-2900"/>
            <a:ext cx="3936900" cy="30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Tractable Graph Problems and Algorithms</a:t>
            </a:r>
            <a:endParaRPr/>
          </a:p>
        </p:txBody>
      </p:sp>
      <p:sp>
        <p:nvSpPr>
          <p:cNvPr id="147" name="Google Shape;147;p17"/>
          <p:cNvSpPr/>
          <p:nvPr/>
        </p:nvSpPr>
        <p:spPr>
          <a:xfrm>
            <a:off x="1670614" y="756123"/>
            <a:ext cx="1806600" cy="305400"/>
          </a:xfrm>
          <a:prstGeom prst="rect">
            <a:avLst/>
          </a:prstGeom>
          <a:solidFill>
            <a:srgbClr val="CFE2F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Reachability</a:t>
            </a:r>
            <a:endParaRPr/>
          </a:p>
        </p:txBody>
      </p:sp>
      <p:sp>
        <p:nvSpPr>
          <p:cNvPr id="148" name="Google Shape;148;p17"/>
          <p:cNvSpPr/>
          <p:nvPr/>
        </p:nvSpPr>
        <p:spPr>
          <a:xfrm>
            <a:off x="1670614" y="336350"/>
            <a:ext cx="1806600" cy="305400"/>
          </a:xfrm>
          <a:prstGeom prst="rect">
            <a:avLst/>
          </a:prstGeom>
          <a:solidFill>
            <a:srgbClr val="CFE2F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Topological Sort</a:t>
            </a:r>
            <a:endParaRPr/>
          </a:p>
        </p:txBody>
      </p:sp>
      <p:sp>
        <p:nvSpPr>
          <p:cNvPr id="149" name="Google Shape;149;p17"/>
          <p:cNvSpPr/>
          <p:nvPr/>
        </p:nvSpPr>
        <p:spPr>
          <a:xfrm>
            <a:off x="1670614" y="3438536"/>
            <a:ext cx="1806600" cy="711000"/>
          </a:xfrm>
          <a:prstGeom prst="rect">
            <a:avLst/>
          </a:prstGeom>
          <a:solidFill>
            <a:srgbClr val="CFE2F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Multiple Target</a:t>
            </a:r>
            <a:endParaRPr/>
          </a:p>
          <a:p>
            <a:pPr indent="0" lvl="0" marL="0" rtl="0" algn="l">
              <a:spcBef>
                <a:spcPts val="0"/>
              </a:spcBef>
              <a:spcAft>
                <a:spcPts val="0"/>
              </a:spcAft>
              <a:buNone/>
            </a:pPr>
            <a:r>
              <a:rPr lang="en"/>
              <a:t>Shortest Paths by Total Edge Weight</a:t>
            </a:r>
            <a:endParaRPr/>
          </a:p>
        </p:txBody>
      </p:sp>
      <p:sp>
        <p:nvSpPr>
          <p:cNvPr id="150" name="Google Shape;150;p17"/>
          <p:cNvSpPr/>
          <p:nvPr/>
        </p:nvSpPr>
        <p:spPr>
          <a:xfrm>
            <a:off x="1670614" y="4258725"/>
            <a:ext cx="1806600" cy="711000"/>
          </a:xfrm>
          <a:prstGeom prst="rect">
            <a:avLst/>
          </a:prstGeom>
          <a:solidFill>
            <a:srgbClr val="CFE2F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Single Target Shortest Paths by Total Edge Weight</a:t>
            </a:r>
            <a:endParaRPr/>
          </a:p>
        </p:txBody>
      </p:sp>
      <p:sp>
        <p:nvSpPr>
          <p:cNvPr id="151" name="Google Shape;151;p17"/>
          <p:cNvSpPr/>
          <p:nvPr/>
        </p:nvSpPr>
        <p:spPr>
          <a:xfrm>
            <a:off x="1670614" y="2097961"/>
            <a:ext cx="1806600" cy="632100"/>
          </a:xfrm>
          <a:prstGeom prst="rect">
            <a:avLst/>
          </a:prstGeom>
          <a:solidFill>
            <a:srgbClr val="CFE2F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Multiple Target</a:t>
            </a:r>
            <a:endParaRPr/>
          </a:p>
          <a:p>
            <a:pPr indent="0" lvl="0" marL="0" rtl="0" algn="l">
              <a:spcBef>
                <a:spcPts val="0"/>
              </a:spcBef>
              <a:spcAft>
                <a:spcPts val="0"/>
              </a:spcAft>
              <a:buNone/>
            </a:pPr>
            <a:r>
              <a:rPr lang="en"/>
              <a:t>Shortest Paths by # of Edges</a:t>
            </a:r>
            <a:endParaRPr/>
          </a:p>
        </p:txBody>
      </p:sp>
      <p:sp>
        <p:nvSpPr>
          <p:cNvPr id="152" name="Google Shape;152;p17"/>
          <p:cNvSpPr/>
          <p:nvPr/>
        </p:nvSpPr>
        <p:spPr>
          <a:xfrm>
            <a:off x="6200414" y="1792561"/>
            <a:ext cx="1526400" cy="305400"/>
          </a:xfrm>
          <a:prstGeom prst="rect">
            <a:avLst/>
          </a:prstGeom>
          <a:solidFill>
            <a:srgbClr val="D9EAD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BFS Traversal</a:t>
            </a:r>
            <a:endParaRPr/>
          </a:p>
        </p:txBody>
      </p:sp>
      <p:sp>
        <p:nvSpPr>
          <p:cNvPr id="153" name="Google Shape;153;p17"/>
          <p:cNvSpPr/>
          <p:nvPr/>
        </p:nvSpPr>
        <p:spPr>
          <a:xfrm>
            <a:off x="6200414" y="800461"/>
            <a:ext cx="1526400" cy="305400"/>
          </a:xfrm>
          <a:prstGeom prst="rect">
            <a:avLst/>
          </a:prstGeom>
          <a:solidFill>
            <a:srgbClr val="D9EAD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DFS Traversal</a:t>
            </a:r>
            <a:endParaRPr/>
          </a:p>
        </p:txBody>
      </p:sp>
      <p:sp>
        <p:nvSpPr>
          <p:cNvPr id="154" name="Google Shape;154;p17"/>
          <p:cNvSpPr/>
          <p:nvPr/>
        </p:nvSpPr>
        <p:spPr>
          <a:xfrm>
            <a:off x="6735015" y="3524625"/>
            <a:ext cx="991800" cy="305400"/>
          </a:xfrm>
          <a:prstGeom prst="rect">
            <a:avLst/>
          </a:prstGeom>
          <a:solidFill>
            <a:srgbClr val="D9EAD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Dijkstra’s</a:t>
            </a:r>
            <a:endParaRPr/>
          </a:p>
        </p:txBody>
      </p:sp>
      <p:sp>
        <p:nvSpPr>
          <p:cNvPr id="155" name="Google Shape;155;p17"/>
          <p:cNvSpPr/>
          <p:nvPr/>
        </p:nvSpPr>
        <p:spPr>
          <a:xfrm>
            <a:off x="6878715" y="4508700"/>
            <a:ext cx="704400" cy="305400"/>
          </a:xfrm>
          <a:prstGeom prst="rect">
            <a:avLst/>
          </a:prstGeom>
          <a:solidFill>
            <a:srgbClr val="D9EAD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A*</a:t>
            </a:r>
            <a:endParaRPr/>
          </a:p>
        </p:txBody>
      </p:sp>
      <p:cxnSp>
        <p:nvCxnSpPr>
          <p:cNvPr id="156" name="Google Shape;156;p17"/>
          <p:cNvCxnSpPr>
            <a:stCxn id="150" idx="3"/>
            <a:endCxn id="157" idx="1"/>
          </p:cNvCxnSpPr>
          <p:nvPr/>
        </p:nvCxnSpPr>
        <p:spPr>
          <a:xfrm flipH="1" rot="10800000">
            <a:off x="3477214" y="4588725"/>
            <a:ext cx="623700" cy="25500"/>
          </a:xfrm>
          <a:prstGeom prst="straightConnector1">
            <a:avLst/>
          </a:prstGeom>
          <a:noFill/>
          <a:ln cap="flat" cmpd="sng" w="19050">
            <a:solidFill>
              <a:schemeClr val="dk2"/>
            </a:solidFill>
            <a:prstDash val="solid"/>
            <a:round/>
            <a:headEnd len="med" w="med" type="none"/>
            <a:tailEnd len="med" w="med" type="none"/>
          </a:ln>
        </p:spPr>
      </p:cxnSp>
      <p:sp>
        <p:nvSpPr>
          <p:cNvPr id="158" name="Google Shape;158;p17"/>
          <p:cNvSpPr/>
          <p:nvPr/>
        </p:nvSpPr>
        <p:spPr>
          <a:xfrm>
            <a:off x="1670614" y="1175898"/>
            <a:ext cx="1806600" cy="305400"/>
          </a:xfrm>
          <a:prstGeom prst="rect">
            <a:avLst/>
          </a:prstGeom>
          <a:solidFill>
            <a:srgbClr val="D9D2E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Bipartiteness</a:t>
            </a:r>
            <a:endParaRPr/>
          </a:p>
        </p:txBody>
      </p:sp>
      <p:sp>
        <p:nvSpPr>
          <p:cNvPr id="159" name="Google Shape;159;p17"/>
          <p:cNvSpPr/>
          <p:nvPr/>
        </p:nvSpPr>
        <p:spPr>
          <a:xfrm>
            <a:off x="1670614" y="1636923"/>
            <a:ext cx="1806600" cy="305400"/>
          </a:xfrm>
          <a:prstGeom prst="rect">
            <a:avLst/>
          </a:prstGeom>
          <a:solidFill>
            <a:srgbClr val="D9D2E9"/>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Cycle Detection</a:t>
            </a:r>
            <a:endParaRPr/>
          </a:p>
        </p:txBody>
      </p:sp>
      <p:sp>
        <p:nvSpPr>
          <p:cNvPr id="160" name="Google Shape;160;p17"/>
          <p:cNvSpPr/>
          <p:nvPr/>
        </p:nvSpPr>
        <p:spPr>
          <a:xfrm>
            <a:off x="1670614" y="2874520"/>
            <a:ext cx="1806600" cy="468900"/>
          </a:xfrm>
          <a:prstGeom prst="rect">
            <a:avLst/>
          </a:prstGeom>
          <a:solidFill>
            <a:srgbClr val="CFE2F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Minimum Spanning Tree</a:t>
            </a:r>
            <a:endParaRPr/>
          </a:p>
        </p:txBody>
      </p:sp>
      <p:sp>
        <p:nvSpPr>
          <p:cNvPr id="161" name="Google Shape;161;p17"/>
          <p:cNvSpPr/>
          <p:nvPr/>
        </p:nvSpPr>
        <p:spPr>
          <a:xfrm>
            <a:off x="3825289" y="2786761"/>
            <a:ext cx="1787700" cy="468900"/>
          </a:xfrm>
          <a:prstGeom prst="rect">
            <a:avLst/>
          </a:prstGeom>
          <a:solidFill>
            <a:srgbClr val="F4CCCC"/>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Minimum Spanning Tree</a:t>
            </a:r>
            <a:endParaRPr/>
          </a:p>
        </p:txBody>
      </p:sp>
      <p:sp>
        <p:nvSpPr>
          <p:cNvPr id="157" name="Google Shape;157;p17"/>
          <p:cNvSpPr/>
          <p:nvPr/>
        </p:nvSpPr>
        <p:spPr>
          <a:xfrm>
            <a:off x="4100989" y="4436175"/>
            <a:ext cx="1236300" cy="305400"/>
          </a:xfrm>
          <a:prstGeom prst="rect">
            <a:avLst/>
          </a:prstGeom>
          <a:solidFill>
            <a:srgbClr val="F4CCCC"/>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shortest path</a:t>
            </a:r>
            <a:endParaRPr/>
          </a:p>
        </p:txBody>
      </p:sp>
      <p:cxnSp>
        <p:nvCxnSpPr>
          <p:cNvPr id="162" name="Google Shape;162;p17"/>
          <p:cNvCxnSpPr>
            <a:stCxn id="157" idx="3"/>
            <a:endCxn id="155" idx="1"/>
          </p:cNvCxnSpPr>
          <p:nvPr/>
        </p:nvCxnSpPr>
        <p:spPr>
          <a:xfrm>
            <a:off x="5337289" y="4588875"/>
            <a:ext cx="1541400" cy="72600"/>
          </a:xfrm>
          <a:prstGeom prst="straightConnector1">
            <a:avLst/>
          </a:prstGeom>
          <a:noFill/>
          <a:ln cap="flat" cmpd="sng" w="19050">
            <a:solidFill>
              <a:schemeClr val="dk2"/>
            </a:solidFill>
            <a:prstDash val="solid"/>
            <a:round/>
            <a:headEnd len="med" w="med" type="none"/>
            <a:tailEnd len="med" w="med" type="none"/>
          </a:ln>
        </p:spPr>
      </p:cxnSp>
      <p:sp>
        <p:nvSpPr>
          <p:cNvPr id="163" name="Google Shape;163;p17"/>
          <p:cNvSpPr/>
          <p:nvPr/>
        </p:nvSpPr>
        <p:spPr>
          <a:xfrm>
            <a:off x="4100989" y="3628094"/>
            <a:ext cx="1236300" cy="468900"/>
          </a:xfrm>
          <a:prstGeom prst="rect">
            <a:avLst/>
          </a:prstGeom>
          <a:solidFill>
            <a:srgbClr val="F4CCCC"/>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shortest paths tree</a:t>
            </a:r>
            <a:endParaRPr/>
          </a:p>
        </p:txBody>
      </p:sp>
      <p:cxnSp>
        <p:nvCxnSpPr>
          <p:cNvPr id="164" name="Google Shape;164;p17"/>
          <p:cNvCxnSpPr>
            <a:stCxn id="149" idx="3"/>
            <a:endCxn id="163" idx="1"/>
          </p:cNvCxnSpPr>
          <p:nvPr/>
        </p:nvCxnSpPr>
        <p:spPr>
          <a:xfrm>
            <a:off x="3477214" y="3794036"/>
            <a:ext cx="623700" cy="68400"/>
          </a:xfrm>
          <a:prstGeom prst="straightConnector1">
            <a:avLst/>
          </a:prstGeom>
          <a:noFill/>
          <a:ln cap="flat" cmpd="sng" w="19050">
            <a:solidFill>
              <a:schemeClr val="dk2"/>
            </a:solidFill>
            <a:prstDash val="solid"/>
            <a:round/>
            <a:headEnd len="med" w="med" type="none"/>
            <a:tailEnd len="med" w="med" type="none"/>
          </a:ln>
        </p:spPr>
      </p:cxnSp>
      <p:cxnSp>
        <p:nvCxnSpPr>
          <p:cNvPr id="165" name="Google Shape;165;p17"/>
          <p:cNvCxnSpPr>
            <a:stCxn id="163" idx="3"/>
            <a:endCxn id="154" idx="1"/>
          </p:cNvCxnSpPr>
          <p:nvPr/>
        </p:nvCxnSpPr>
        <p:spPr>
          <a:xfrm flipH="1" rot="10800000">
            <a:off x="5337289" y="3677444"/>
            <a:ext cx="1397700" cy="185100"/>
          </a:xfrm>
          <a:prstGeom prst="straightConnector1">
            <a:avLst/>
          </a:prstGeom>
          <a:noFill/>
          <a:ln cap="flat" cmpd="sng" w="19050">
            <a:solidFill>
              <a:schemeClr val="dk2"/>
            </a:solidFill>
            <a:prstDash val="solid"/>
            <a:round/>
            <a:headEnd len="med" w="med" type="none"/>
            <a:tailEnd len="med" w="med" type="none"/>
          </a:ln>
        </p:spPr>
      </p:cxnSp>
      <p:sp>
        <p:nvSpPr>
          <p:cNvPr id="166" name="Google Shape;166;p17"/>
          <p:cNvSpPr/>
          <p:nvPr/>
        </p:nvSpPr>
        <p:spPr>
          <a:xfrm>
            <a:off x="6582615" y="2621629"/>
            <a:ext cx="991800" cy="305400"/>
          </a:xfrm>
          <a:prstGeom prst="rect">
            <a:avLst/>
          </a:prstGeom>
          <a:solidFill>
            <a:srgbClr val="D9EAD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Prim’s</a:t>
            </a:r>
            <a:endParaRPr/>
          </a:p>
        </p:txBody>
      </p:sp>
      <p:sp>
        <p:nvSpPr>
          <p:cNvPr id="167" name="Google Shape;167;p17"/>
          <p:cNvSpPr/>
          <p:nvPr/>
        </p:nvSpPr>
        <p:spPr>
          <a:xfrm>
            <a:off x="6582615" y="3109904"/>
            <a:ext cx="991800" cy="305400"/>
          </a:xfrm>
          <a:prstGeom prst="rect">
            <a:avLst/>
          </a:prstGeom>
          <a:solidFill>
            <a:srgbClr val="D9EAD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Kruskal’s</a:t>
            </a:r>
            <a:endParaRPr/>
          </a:p>
        </p:txBody>
      </p:sp>
      <p:cxnSp>
        <p:nvCxnSpPr>
          <p:cNvPr id="168" name="Google Shape;168;p17"/>
          <p:cNvCxnSpPr>
            <a:stCxn id="160" idx="3"/>
            <a:endCxn id="161" idx="1"/>
          </p:cNvCxnSpPr>
          <p:nvPr/>
        </p:nvCxnSpPr>
        <p:spPr>
          <a:xfrm flipH="1" rot="10800000">
            <a:off x="3477214" y="3021070"/>
            <a:ext cx="348000" cy="87900"/>
          </a:xfrm>
          <a:prstGeom prst="straightConnector1">
            <a:avLst/>
          </a:prstGeom>
          <a:noFill/>
          <a:ln cap="flat" cmpd="sng" w="19050">
            <a:solidFill>
              <a:schemeClr val="dk2"/>
            </a:solidFill>
            <a:prstDash val="solid"/>
            <a:round/>
            <a:headEnd len="med" w="med" type="none"/>
            <a:tailEnd len="med" w="med" type="none"/>
          </a:ln>
        </p:spPr>
      </p:cxnSp>
      <p:cxnSp>
        <p:nvCxnSpPr>
          <p:cNvPr id="169" name="Google Shape;169;p17"/>
          <p:cNvCxnSpPr>
            <a:stCxn id="161" idx="3"/>
            <a:endCxn id="166" idx="1"/>
          </p:cNvCxnSpPr>
          <p:nvPr/>
        </p:nvCxnSpPr>
        <p:spPr>
          <a:xfrm flipH="1" rot="10800000">
            <a:off x="5612989" y="2774311"/>
            <a:ext cx="969600" cy="246900"/>
          </a:xfrm>
          <a:prstGeom prst="straightConnector1">
            <a:avLst/>
          </a:prstGeom>
          <a:noFill/>
          <a:ln cap="flat" cmpd="sng" w="19050">
            <a:solidFill>
              <a:schemeClr val="dk2"/>
            </a:solidFill>
            <a:prstDash val="solid"/>
            <a:round/>
            <a:headEnd len="med" w="med" type="none"/>
            <a:tailEnd len="med" w="med" type="none"/>
          </a:ln>
        </p:spPr>
      </p:cxnSp>
      <p:cxnSp>
        <p:nvCxnSpPr>
          <p:cNvPr id="170" name="Google Shape;170;p17"/>
          <p:cNvCxnSpPr>
            <a:stCxn id="161" idx="3"/>
            <a:endCxn id="167" idx="1"/>
          </p:cNvCxnSpPr>
          <p:nvPr/>
        </p:nvCxnSpPr>
        <p:spPr>
          <a:xfrm>
            <a:off x="5612989" y="3021211"/>
            <a:ext cx="969600" cy="241500"/>
          </a:xfrm>
          <a:prstGeom prst="straightConnector1">
            <a:avLst/>
          </a:prstGeom>
          <a:noFill/>
          <a:ln cap="flat" cmpd="sng" w="19050">
            <a:solidFill>
              <a:schemeClr val="dk2"/>
            </a:solidFill>
            <a:prstDash val="solid"/>
            <a:round/>
            <a:headEnd len="med" w="med" type="none"/>
            <a:tailEnd len="med" w="med" type="none"/>
          </a:ln>
        </p:spPr>
      </p:cxnSp>
      <p:sp>
        <p:nvSpPr>
          <p:cNvPr id="171" name="Google Shape;171;p17"/>
          <p:cNvSpPr/>
          <p:nvPr/>
        </p:nvSpPr>
        <p:spPr>
          <a:xfrm>
            <a:off x="4100989" y="2097969"/>
            <a:ext cx="1236300" cy="468900"/>
          </a:xfrm>
          <a:prstGeom prst="rect">
            <a:avLst/>
          </a:prstGeom>
          <a:solidFill>
            <a:srgbClr val="F4CCCC"/>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shortest paths tree</a:t>
            </a:r>
            <a:endParaRPr/>
          </a:p>
        </p:txBody>
      </p:sp>
      <p:cxnSp>
        <p:nvCxnSpPr>
          <p:cNvPr id="172" name="Google Shape;172;p17"/>
          <p:cNvCxnSpPr>
            <a:stCxn id="151" idx="3"/>
            <a:endCxn id="171" idx="1"/>
          </p:cNvCxnSpPr>
          <p:nvPr/>
        </p:nvCxnSpPr>
        <p:spPr>
          <a:xfrm flipH="1" rot="10800000">
            <a:off x="3477214" y="2332411"/>
            <a:ext cx="623700" cy="81600"/>
          </a:xfrm>
          <a:prstGeom prst="straightConnector1">
            <a:avLst/>
          </a:prstGeom>
          <a:noFill/>
          <a:ln cap="flat" cmpd="sng" w="19050">
            <a:solidFill>
              <a:schemeClr val="dk2"/>
            </a:solidFill>
            <a:prstDash val="solid"/>
            <a:round/>
            <a:headEnd len="med" w="med" type="none"/>
            <a:tailEnd len="med" w="med" type="none"/>
          </a:ln>
        </p:spPr>
      </p:cxnSp>
      <p:cxnSp>
        <p:nvCxnSpPr>
          <p:cNvPr id="173" name="Google Shape;173;p17"/>
          <p:cNvCxnSpPr>
            <a:stCxn id="171" idx="3"/>
            <a:endCxn id="152" idx="1"/>
          </p:cNvCxnSpPr>
          <p:nvPr/>
        </p:nvCxnSpPr>
        <p:spPr>
          <a:xfrm flipH="1" rot="10800000">
            <a:off x="5337289" y="1945119"/>
            <a:ext cx="863100" cy="387300"/>
          </a:xfrm>
          <a:prstGeom prst="straightConnector1">
            <a:avLst/>
          </a:prstGeom>
          <a:noFill/>
          <a:ln cap="flat" cmpd="sng" w="19050">
            <a:solidFill>
              <a:schemeClr val="dk2"/>
            </a:solidFill>
            <a:prstDash val="solid"/>
            <a:round/>
            <a:headEnd len="med" w="med" type="none"/>
            <a:tailEnd len="med" w="med" type="none"/>
          </a:ln>
        </p:spPr>
      </p:cxnSp>
      <p:sp>
        <p:nvSpPr>
          <p:cNvPr id="174" name="Google Shape;174;p17"/>
          <p:cNvSpPr/>
          <p:nvPr/>
        </p:nvSpPr>
        <p:spPr>
          <a:xfrm>
            <a:off x="4100989" y="1099869"/>
            <a:ext cx="1236300" cy="468900"/>
          </a:xfrm>
          <a:prstGeom prst="rect">
            <a:avLst/>
          </a:prstGeom>
          <a:solidFill>
            <a:srgbClr val="F4CCCC"/>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vertex markings</a:t>
            </a:r>
            <a:endParaRPr/>
          </a:p>
        </p:txBody>
      </p:sp>
      <p:cxnSp>
        <p:nvCxnSpPr>
          <p:cNvPr id="175" name="Google Shape;175;p17"/>
          <p:cNvCxnSpPr>
            <a:stCxn id="174" idx="1"/>
            <a:endCxn id="147" idx="3"/>
          </p:cNvCxnSpPr>
          <p:nvPr/>
        </p:nvCxnSpPr>
        <p:spPr>
          <a:xfrm rot="10800000">
            <a:off x="3477289" y="908919"/>
            <a:ext cx="623700" cy="425400"/>
          </a:xfrm>
          <a:prstGeom prst="straightConnector1">
            <a:avLst/>
          </a:prstGeom>
          <a:noFill/>
          <a:ln cap="flat" cmpd="sng" w="19050">
            <a:solidFill>
              <a:schemeClr val="dk2"/>
            </a:solidFill>
            <a:prstDash val="solid"/>
            <a:round/>
            <a:headEnd len="med" w="med" type="none"/>
            <a:tailEnd len="med" w="med" type="none"/>
          </a:ln>
        </p:spPr>
      </p:cxnSp>
      <p:cxnSp>
        <p:nvCxnSpPr>
          <p:cNvPr id="176" name="Google Shape;176;p17"/>
          <p:cNvCxnSpPr>
            <a:stCxn id="174" idx="1"/>
            <a:endCxn id="158" idx="3"/>
          </p:cNvCxnSpPr>
          <p:nvPr/>
        </p:nvCxnSpPr>
        <p:spPr>
          <a:xfrm rot="10800000">
            <a:off x="3477289" y="1328619"/>
            <a:ext cx="623700" cy="5700"/>
          </a:xfrm>
          <a:prstGeom prst="straightConnector1">
            <a:avLst/>
          </a:prstGeom>
          <a:noFill/>
          <a:ln cap="flat" cmpd="sng" w="19050">
            <a:solidFill>
              <a:schemeClr val="dk2"/>
            </a:solidFill>
            <a:prstDash val="solid"/>
            <a:round/>
            <a:headEnd len="med" w="med" type="none"/>
            <a:tailEnd len="med" w="med" type="none"/>
          </a:ln>
        </p:spPr>
      </p:cxnSp>
      <p:cxnSp>
        <p:nvCxnSpPr>
          <p:cNvPr id="177" name="Google Shape;177;p17"/>
          <p:cNvCxnSpPr>
            <a:stCxn id="159" idx="3"/>
            <a:endCxn id="174" idx="1"/>
          </p:cNvCxnSpPr>
          <p:nvPr/>
        </p:nvCxnSpPr>
        <p:spPr>
          <a:xfrm flipH="1" rot="10800000">
            <a:off x="3477214" y="1334223"/>
            <a:ext cx="623700" cy="455400"/>
          </a:xfrm>
          <a:prstGeom prst="straightConnector1">
            <a:avLst/>
          </a:prstGeom>
          <a:noFill/>
          <a:ln cap="flat" cmpd="sng" w="19050">
            <a:solidFill>
              <a:schemeClr val="dk2"/>
            </a:solidFill>
            <a:prstDash val="solid"/>
            <a:round/>
            <a:headEnd len="med" w="med" type="none"/>
            <a:tailEnd len="med" w="med" type="none"/>
          </a:ln>
        </p:spPr>
      </p:cxnSp>
      <p:cxnSp>
        <p:nvCxnSpPr>
          <p:cNvPr id="178" name="Google Shape;178;p17"/>
          <p:cNvCxnSpPr>
            <a:stCxn id="174" idx="3"/>
            <a:endCxn id="153" idx="1"/>
          </p:cNvCxnSpPr>
          <p:nvPr/>
        </p:nvCxnSpPr>
        <p:spPr>
          <a:xfrm flipH="1" rot="10800000">
            <a:off x="5337289" y="953019"/>
            <a:ext cx="863100" cy="381300"/>
          </a:xfrm>
          <a:prstGeom prst="straightConnector1">
            <a:avLst/>
          </a:prstGeom>
          <a:noFill/>
          <a:ln cap="flat" cmpd="sng" w="19050">
            <a:solidFill>
              <a:schemeClr val="dk2"/>
            </a:solidFill>
            <a:prstDash val="solid"/>
            <a:round/>
            <a:headEnd len="med" w="med" type="none"/>
            <a:tailEnd len="med" w="med" type="none"/>
          </a:ln>
        </p:spPr>
      </p:cxnSp>
      <p:sp>
        <p:nvSpPr>
          <p:cNvPr id="179" name="Google Shape;179;p17"/>
          <p:cNvSpPr/>
          <p:nvPr/>
        </p:nvSpPr>
        <p:spPr>
          <a:xfrm>
            <a:off x="4100989" y="250260"/>
            <a:ext cx="1236300" cy="468900"/>
          </a:xfrm>
          <a:prstGeom prst="rect">
            <a:avLst/>
          </a:prstGeom>
          <a:solidFill>
            <a:srgbClr val="F4CCCC"/>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vertex ordering</a:t>
            </a:r>
            <a:endParaRPr/>
          </a:p>
        </p:txBody>
      </p:sp>
      <p:cxnSp>
        <p:nvCxnSpPr>
          <p:cNvPr id="180" name="Google Shape;180;p17"/>
          <p:cNvCxnSpPr>
            <a:stCxn id="148" idx="3"/>
            <a:endCxn id="179" idx="1"/>
          </p:cNvCxnSpPr>
          <p:nvPr/>
        </p:nvCxnSpPr>
        <p:spPr>
          <a:xfrm flipH="1" rot="10800000">
            <a:off x="3477214" y="484850"/>
            <a:ext cx="623700" cy="4200"/>
          </a:xfrm>
          <a:prstGeom prst="straightConnector1">
            <a:avLst/>
          </a:prstGeom>
          <a:noFill/>
          <a:ln cap="flat" cmpd="sng" w="19050">
            <a:solidFill>
              <a:schemeClr val="dk2"/>
            </a:solidFill>
            <a:prstDash val="solid"/>
            <a:round/>
            <a:headEnd len="med" w="med" type="none"/>
            <a:tailEnd len="med" w="med" type="none"/>
          </a:ln>
        </p:spPr>
      </p:cxnSp>
      <p:cxnSp>
        <p:nvCxnSpPr>
          <p:cNvPr id="181" name="Google Shape;181;p17"/>
          <p:cNvCxnSpPr>
            <a:stCxn id="179" idx="3"/>
            <a:endCxn id="153" idx="1"/>
          </p:cNvCxnSpPr>
          <p:nvPr/>
        </p:nvCxnSpPr>
        <p:spPr>
          <a:xfrm>
            <a:off x="5337289" y="484710"/>
            <a:ext cx="863100" cy="468600"/>
          </a:xfrm>
          <a:prstGeom prst="straightConnector1">
            <a:avLst/>
          </a:prstGeom>
          <a:noFill/>
          <a:ln cap="flat" cmpd="sng" w="19050">
            <a:solidFill>
              <a:schemeClr val="dk2"/>
            </a:solidFill>
            <a:prstDash val="solid"/>
            <a:round/>
            <a:headEnd len="med" w="med" type="none"/>
            <a:tailEnd len="med" w="med" type="none"/>
          </a:ln>
        </p:spPr>
      </p:cxnSp>
      <p:cxnSp>
        <p:nvCxnSpPr>
          <p:cNvPr id="182" name="Google Shape;182;p17"/>
          <p:cNvCxnSpPr>
            <a:stCxn id="152" idx="1"/>
            <a:endCxn id="174" idx="3"/>
          </p:cNvCxnSpPr>
          <p:nvPr/>
        </p:nvCxnSpPr>
        <p:spPr>
          <a:xfrm rot="10800000">
            <a:off x="5337314" y="1334461"/>
            <a:ext cx="863100" cy="610800"/>
          </a:xfrm>
          <a:prstGeom prst="straightConnector1">
            <a:avLst/>
          </a:prstGeom>
          <a:noFill/>
          <a:ln cap="flat" cmpd="sng" w="19050">
            <a:solidFill>
              <a:schemeClr val="dk2"/>
            </a:solidFill>
            <a:prstDash val="solid"/>
            <a:round/>
            <a:headEnd len="med" w="med" type="none"/>
            <a:tailEnd len="med" w="med" type="none"/>
          </a:ln>
        </p:spPr>
      </p:cxnSp>
      <p:sp>
        <p:nvSpPr>
          <p:cNvPr id="183" name="Google Shape;183;p17"/>
          <p:cNvSpPr txBox="1"/>
          <p:nvPr/>
        </p:nvSpPr>
        <p:spPr>
          <a:xfrm>
            <a:off x="111925" y="1246375"/>
            <a:ext cx="1236300" cy="763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Discussed in section</a:t>
            </a:r>
            <a:endParaRPr/>
          </a:p>
        </p:txBody>
      </p:sp>
      <p:cxnSp>
        <p:nvCxnSpPr>
          <p:cNvPr id="184" name="Google Shape;184;p17"/>
          <p:cNvCxnSpPr>
            <a:stCxn id="183" idx="3"/>
          </p:cNvCxnSpPr>
          <p:nvPr/>
        </p:nvCxnSpPr>
        <p:spPr>
          <a:xfrm flipH="1" rot="10800000">
            <a:off x="1348225" y="1442875"/>
            <a:ext cx="226800" cy="185100"/>
          </a:xfrm>
          <a:prstGeom prst="straightConnector1">
            <a:avLst/>
          </a:prstGeom>
          <a:noFill/>
          <a:ln cap="flat" cmpd="sng" w="19050">
            <a:solidFill>
              <a:schemeClr val="dk2"/>
            </a:solidFill>
            <a:prstDash val="solid"/>
            <a:round/>
            <a:headEnd len="med" w="med" type="none"/>
            <a:tailEnd len="med" w="med" type="triangle"/>
          </a:ln>
        </p:spPr>
      </p:cxnSp>
      <p:cxnSp>
        <p:nvCxnSpPr>
          <p:cNvPr id="185" name="Google Shape;185;p17"/>
          <p:cNvCxnSpPr>
            <a:stCxn id="183" idx="3"/>
          </p:cNvCxnSpPr>
          <p:nvPr/>
        </p:nvCxnSpPr>
        <p:spPr>
          <a:xfrm>
            <a:off x="1348225" y="1627975"/>
            <a:ext cx="226800" cy="145200"/>
          </a:xfrm>
          <a:prstGeom prst="straightConnector1">
            <a:avLst/>
          </a:prstGeom>
          <a:noFill/>
          <a:ln cap="flat" cmpd="sng" w="19050">
            <a:solidFill>
              <a:schemeClr val="dk2"/>
            </a:solidFill>
            <a:prstDash val="solid"/>
            <a:round/>
            <a:headEnd len="med" w="med" type="none"/>
            <a:tailEnd len="med" w="med" type="triangle"/>
          </a:ln>
        </p:spPr>
      </p:cxnSp>
      <p:sp>
        <p:nvSpPr>
          <p:cNvPr id="186" name="Google Shape;186;p17"/>
          <p:cNvSpPr/>
          <p:nvPr/>
        </p:nvSpPr>
        <p:spPr>
          <a:xfrm>
            <a:off x="6735015" y="3981825"/>
            <a:ext cx="991800" cy="305400"/>
          </a:xfrm>
          <a:prstGeom prst="rect">
            <a:avLst/>
          </a:prstGeom>
          <a:solidFill>
            <a:srgbClr val="D9EAD3"/>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DAGSPT</a:t>
            </a:r>
            <a:endParaRPr/>
          </a:p>
        </p:txBody>
      </p:sp>
      <p:cxnSp>
        <p:nvCxnSpPr>
          <p:cNvPr id="187" name="Google Shape;187;p17"/>
          <p:cNvCxnSpPr>
            <a:stCxn id="163" idx="3"/>
            <a:endCxn id="186" idx="1"/>
          </p:cNvCxnSpPr>
          <p:nvPr/>
        </p:nvCxnSpPr>
        <p:spPr>
          <a:xfrm>
            <a:off x="5337289" y="3862544"/>
            <a:ext cx="1397700" cy="272100"/>
          </a:xfrm>
          <a:prstGeom prst="straightConnector1">
            <a:avLst/>
          </a:prstGeom>
          <a:noFill/>
          <a:ln cap="flat" cmpd="sng" w="19050">
            <a:solidFill>
              <a:schemeClr val="dk2"/>
            </a:solidFill>
            <a:prstDash val="solid"/>
            <a:round/>
            <a:headEnd len="med" w="med" type="none"/>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Custom">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